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57" r:id="rId5"/>
    <p:sldId id="258" r:id="rId6"/>
    <p:sldId id="264" r:id="rId7"/>
    <p:sldId id="265" r:id="rId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CC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97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B4C5581-125D-4E14-9C8F-191B72C64D3C}"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D009620-58C3-4412-A626-43C13478E07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B77C9E9-53B5-4803-B550-01D6D7889FA6}"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AE3CEB4-4E2A-4D15-95B7-0D34482765A5}"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FA44F7D-F14B-4402-9F57-69EEB50BB7C7}"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18CDE3F-D36D-41AA-889F-FB9463E0892E}"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0A7C97E3-270D-40DF-AE2A-5A083C4F3279}"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8A665E38-81E6-4817-AE75-7B1AFEE0B74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878D990B-D947-44D7-9B5D-88C302893AB6}"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A95B2F4-B056-4630-96D0-F4A08C3E7625}"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295D3963-B0CB-4826-BB93-1F9AC552A253}"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rgbClr val="CC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FFC368F2-B0C8-404E-9F11-3BD866610BC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4" Type="http://schemas.openxmlformats.org/officeDocument/2006/relationships/image" Target="../media/image3.gif"/><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4" Type="http://schemas.openxmlformats.org/officeDocument/2006/relationships/image" Target="../media/image7.gif"/><Relationship Id="rId1" Type="http://schemas.openxmlformats.org/officeDocument/2006/relationships/slideLayout" Target="../slideLayouts/slideLayout7.xml"/><Relationship Id="rId2" Type="http://schemas.openxmlformats.org/officeDocument/2006/relationships/image" Target="../media/image5.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15888"/>
            <a:ext cx="9144000" cy="1470025"/>
          </a:xfrm>
        </p:spPr>
        <p:txBody>
          <a:bodyPr/>
          <a:lstStyle/>
          <a:p>
            <a:pPr eaLnBrk="1" hangingPunct="1"/>
            <a:r>
              <a:rPr lang="en-GB" sz="3600" u="sng" dirty="0" smtClean="0"/>
              <a:t>What Caused the Renaissance?</a:t>
            </a:r>
          </a:p>
        </p:txBody>
      </p:sp>
      <p:sp>
        <p:nvSpPr>
          <p:cNvPr id="2051" name="Rectangle 3"/>
          <p:cNvSpPr>
            <a:spLocks noGrp="1" noChangeArrowheads="1"/>
          </p:cNvSpPr>
          <p:nvPr>
            <p:ph type="subTitle" idx="1"/>
          </p:nvPr>
        </p:nvSpPr>
        <p:spPr>
          <a:xfrm>
            <a:off x="0" y="1628775"/>
            <a:ext cx="9144000" cy="1752600"/>
          </a:xfrm>
        </p:spPr>
        <p:txBody>
          <a:bodyPr/>
          <a:lstStyle/>
          <a:p>
            <a:pPr eaLnBrk="1" hangingPunct="1"/>
            <a:r>
              <a:rPr lang="en-GB" u="sng" dirty="0" smtClean="0"/>
              <a:t>Skill: Organisation and Communication</a:t>
            </a:r>
          </a:p>
        </p:txBody>
      </p:sp>
      <p:sp>
        <p:nvSpPr>
          <p:cNvPr id="2053" name="AutoShape 8">
            <a:hlinkClick r:id="" action="ppaction://hlinkshowjump?jump=nextslide" highlightClick="1"/>
          </p:cNvPr>
          <p:cNvSpPr>
            <a:spLocks noChangeArrowheads="1"/>
          </p:cNvSpPr>
          <p:nvPr/>
        </p:nvSpPr>
        <p:spPr bwMode="auto">
          <a:xfrm>
            <a:off x="8316913" y="6165850"/>
            <a:ext cx="827087" cy="692150"/>
          </a:xfrm>
          <a:prstGeom prst="actionButtonForwardNext">
            <a:avLst/>
          </a:prstGeom>
          <a:solidFill>
            <a:srgbClr val="0000FF"/>
          </a:solidFill>
          <a:ln w="9525">
            <a:noFill/>
            <a:miter lim="800000"/>
            <a:headEnd/>
            <a:tailEnd/>
          </a:ln>
        </p:spPr>
        <p:txBody>
          <a:bodyPr wrap="none" anchor="ctr"/>
          <a:lstStyle/>
          <a:p>
            <a:endParaRPr lang="en-US"/>
          </a:p>
        </p:txBody>
      </p:sp>
      <p:sp>
        <p:nvSpPr>
          <p:cNvPr id="2054" name="AutoShape 9">
            <a:hlinkClick r:id="" action="ppaction://hlinkshowjump?jump=previousslide" highlightClick="1"/>
          </p:cNvPr>
          <p:cNvSpPr>
            <a:spLocks noChangeArrowheads="1"/>
          </p:cNvSpPr>
          <p:nvPr/>
        </p:nvSpPr>
        <p:spPr bwMode="auto">
          <a:xfrm>
            <a:off x="7524750" y="6165850"/>
            <a:ext cx="755650" cy="692150"/>
          </a:xfrm>
          <a:prstGeom prst="actionButtonBackPrevious">
            <a:avLst/>
          </a:prstGeom>
          <a:solidFill>
            <a:srgbClr val="FF0000"/>
          </a:solidFill>
          <a:ln w="9525">
            <a:noFill/>
            <a:miter lim="800000"/>
            <a:headEnd/>
            <a:tailEnd/>
          </a:ln>
        </p:spPr>
        <p:txBody>
          <a:bodyPr wrap="none" anchor="ctr"/>
          <a:lstStyle/>
          <a:p>
            <a:endParaRPr lang="en-US"/>
          </a:p>
        </p:txBody>
      </p:sp>
      <p:pic>
        <p:nvPicPr>
          <p:cNvPr id="2056" name="Picture 8" descr="http://www.mrdowling.com/images/704creation.jpg"/>
          <p:cNvPicPr>
            <a:picLocks noChangeAspect="1" noChangeArrowheads="1"/>
          </p:cNvPicPr>
          <p:nvPr/>
        </p:nvPicPr>
        <p:blipFill>
          <a:blip r:embed="rId2" cstate="print"/>
          <a:srcRect/>
          <a:stretch>
            <a:fillRect/>
          </a:stretch>
        </p:blipFill>
        <p:spPr bwMode="auto">
          <a:xfrm>
            <a:off x="1331640" y="2708920"/>
            <a:ext cx="6686550" cy="2333626"/>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Effect transition="in" filter="box(in)">
                                      <p:cBhvr>
                                        <p:cTn id="13"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1" name="Rectangle 7"/>
          <p:cNvSpPr>
            <a:spLocks noChangeArrowheads="1"/>
          </p:cNvSpPr>
          <p:nvPr/>
        </p:nvSpPr>
        <p:spPr bwMode="auto">
          <a:xfrm>
            <a:off x="1331640" y="260648"/>
            <a:ext cx="6337300" cy="936625"/>
          </a:xfrm>
          <a:prstGeom prst="rect">
            <a:avLst/>
          </a:prstGeom>
          <a:solidFill>
            <a:schemeClr val="accent1"/>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p>
            <a:pPr>
              <a:defRPr/>
            </a:pPr>
            <a:endParaRPr lang="en-US"/>
          </a:p>
        </p:txBody>
      </p:sp>
      <p:sp>
        <p:nvSpPr>
          <p:cNvPr id="3076" name="Text Box 9"/>
          <p:cNvSpPr txBox="1">
            <a:spLocks noChangeArrowheads="1"/>
          </p:cNvSpPr>
          <p:nvPr/>
        </p:nvSpPr>
        <p:spPr bwMode="auto">
          <a:xfrm>
            <a:off x="1403648" y="332656"/>
            <a:ext cx="6192838" cy="641350"/>
          </a:xfrm>
          <a:prstGeom prst="rect">
            <a:avLst/>
          </a:prstGeom>
          <a:noFill/>
          <a:ln w="9525">
            <a:noFill/>
            <a:miter lim="800000"/>
            <a:headEnd/>
            <a:tailEnd/>
          </a:ln>
        </p:spPr>
        <p:txBody>
          <a:bodyPr>
            <a:spAutoFit/>
          </a:bodyPr>
          <a:lstStyle/>
          <a:p>
            <a:pPr algn="ctr">
              <a:spcBef>
                <a:spcPct val="50000"/>
              </a:spcBef>
            </a:pPr>
            <a:r>
              <a:rPr lang="en-GB" dirty="0"/>
              <a:t>Look carefully at this source? Who would be unhappy with this structure? What could they do?</a:t>
            </a:r>
          </a:p>
        </p:txBody>
      </p:sp>
      <p:pic>
        <p:nvPicPr>
          <p:cNvPr id="3077" name="Picture 10" descr="npo000005"/>
          <p:cNvPicPr>
            <a:picLocks noChangeAspect="1" noChangeArrowheads="1"/>
          </p:cNvPicPr>
          <p:nvPr/>
        </p:nvPicPr>
        <p:blipFill>
          <a:blip r:embed="rId2" cstate="print"/>
          <a:srcRect/>
          <a:stretch>
            <a:fillRect/>
          </a:stretch>
        </p:blipFill>
        <p:spPr bwMode="auto">
          <a:xfrm>
            <a:off x="179388" y="1422400"/>
            <a:ext cx="1333500" cy="600075"/>
          </a:xfrm>
          <a:prstGeom prst="rect">
            <a:avLst/>
          </a:prstGeom>
          <a:noFill/>
          <a:ln w="9525" algn="ctr">
            <a:noFill/>
            <a:miter lim="800000"/>
            <a:headEnd/>
            <a:tailEnd/>
          </a:ln>
        </p:spPr>
      </p:pic>
      <p:sp>
        <p:nvSpPr>
          <p:cNvPr id="3078" name="Text Box 12"/>
          <p:cNvSpPr txBox="1">
            <a:spLocks noChangeArrowheads="1"/>
          </p:cNvSpPr>
          <p:nvPr/>
        </p:nvSpPr>
        <p:spPr bwMode="auto">
          <a:xfrm>
            <a:off x="7740650" y="6453188"/>
            <a:ext cx="863600" cy="366712"/>
          </a:xfrm>
          <a:prstGeom prst="rect">
            <a:avLst/>
          </a:prstGeom>
          <a:noFill/>
          <a:ln w="9525">
            <a:noFill/>
            <a:miter lim="800000"/>
            <a:headEnd/>
            <a:tailEnd/>
          </a:ln>
        </p:spPr>
        <p:txBody>
          <a:bodyPr>
            <a:spAutoFit/>
          </a:bodyPr>
          <a:lstStyle/>
          <a:p>
            <a:pPr>
              <a:spcBef>
                <a:spcPct val="50000"/>
              </a:spcBef>
            </a:pPr>
            <a:endParaRPr lang="en-US"/>
          </a:p>
        </p:txBody>
      </p:sp>
      <p:sp>
        <p:nvSpPr>
          <p:cNvPr id="3080" name="Text Box 14"/>
          <p:cNvSpPr txBox="1">
            <a:spLocks noChangeArrowheads="1"/>
          </p:cNvSpPr>
          <p:nvPr/>
        </p:nvSpPr>
        <p:spPr bwMode="auto">
          <a:xfrm>
            <a:off x="7092950" y="5037138"/>
            <a:ext cx="2051050" cy="581025"/>
          </a:xfrm>
          <a:prstGeom prst="rect">
            <a:avLst/>
          </a:prstGeom>
          <a:noFill/>
          <a:ln w="9525">
            <a:noFill/>
            <a:miter lim="800000"/>
            <a:headEnd/>
            <a:tailEnd/>
          </a:ln>
        </p:spPr>
        <p:txBody>
          <a:bodyPr>
            <a:spAutoFit/>
          </a:bodyPr>
          <a:lstStyle/>
          <a:p>
            <a:pPr algn="ctr"/>
            <a:r>
              <a:rPr lang="en-GB" sz="1600" b="1"/>
              <a:t>Click on the image</a:t>
            </a:r>
            <a:br>
              <a:rPr lang="en-GB" sz="1600" b="1"/>
            </a:br>
            <a:r>
              <a:rPr lang="en-GB" sz="1600" b="1"/>
              <a:t> to enlarge it</a:t>
            </a:r>
          </a:p>
        </p:txBody>
      </p:sp>
      <p:sp>
        <p:nvSpPr>
          <p:cNvPr id="3081" name="AutoShape 15">
            <a:hlinkClick r:id="rId3" action="ppaction://hlinksldjump" highlightClick="1"/>
          </p:cNvPr>
          <p:cNvSpPr>
            <a:spLocks noChangeArrowheads="1"/>
          </p:cNvSpPr>
          <p:nvPr/>
        </p:nvSpPr>
        <p:spPr bwMode="auto">
          <a:xfrm>
            <a:off x="8316913" y="6165850"/>
            <a:ext cx="827087" cy="692150"/>
          </a:xfrm>
          <a:prstGeom prst="actionButtonForwardNext">
            <a:avLst/>
          </a:prstGeom>
          <a:solidFill>
            <a:srgbClr val="0000FF"/>
          </a:solidFill>
          <a:ln w="9525">
            <a:noFill/>
            <a:miter lim="800000"/>
            <a:headEnd/>
            <a:tailEnd/>
          </a:ln>
        </p:spPr>
        <p:txBody>
          <a:bodyPr wrap="none" anchor="ctr"/>
          <a:lstStyle/>
          <a:p>
            <a:endParaRPr lang="en-US"/>
          </a:p>
        </p:txBody>
      </p:sp>
      <p:sp>
        <p:nvSpPr>
          <p:cNvPr id="3082" name="AutoShape 16">
            <a:hlinkClick r:id="" action="ppaction://hlinkshowjump?jump=previousslide" highlightClick="1"/>
          </p:cNvPr>
          <p:cNvSpPr>
            <a:spLocks noChangeArrowheads="1"/>
          </p:cNvSpPr>
          <p:nvPr/>
        </p:nvSpPr>
        <p:spPr bwMode="auto">
          <a:xfrm>
            <a:off x="7524750" y="6165850"/>
            <a:ext cx="755650" cy="692150"/>
          </a:xfrm>
          <a:prstGeom prst="actionButtonBackPrevious">
            <a:avLst/>
          </a:prstGeom>
          <a:solidFill>
            <a:srgbClr val="FF0000"/>
          </a:solidFill>
          <a:ln w="9525">
            <a:noFill/>
            <a:miter lim="800000"/>
            <a:headEnd/>
            <a:tailEnd/>
          </a:ln>
        </p:spPr>
        <p:txBody>
          <a:bodyPr wrap="none" anchor="ctr"/>
          <a:lstStyle/>
          <a:p>
            <a:endParaRPr lang="en-US"/>
          </a:p>
        </p:txBody>
      </p:sp>
      <p:pic>
        <p:nvPicPr>
          <p:cNvPr id="12" name="Picture 8" descr="http://gcuonline.georgian.edu/wootton/Medieval_files/image004.gif"/>
          <p:cNvPicPr>
            <a:picLocks noChangeAspect="1" noChangeArrowheads="1"/>
          </p:cNvPicPr>
          <p:nvPr/>
        </p:nvPicPr>
        <p:blipFill>
          <a:blip r:embed="rId4" cstate="print"/>
          <a:srcRect/>
          <a:stretch>
            <a:fillRect/>
          </a:stretch>
        </p:blipFill>
        <p:spPr bwMode="auto">
          <a:xfrm>
            <a:off x="1691680" y="1700808"/>
            <a:ext cx="5472608" cy="4206771"/>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AutoShape 5">
            <a:hlinkClick r:id="" action="ppaction://hlinkshowjump?jump=previousslide" highlightClick="1"/>
          </p:cNvPr>
          <p:cNvSpPr>
            <a:spLocks noChangeArrowheads="1"/>
          </p:cNvSpPr>
          <p:nvPr/>
        </p:nvSpPr>
        <p:spPr bwMode="auto">
          <a:xfrm>
            <a:off x="8459788" y="6237288"/>
            <a:ext cx="684212" cy="620712"/>
          </a:xfrm>
          <a:prstGeom prst="actionButtonBackPrevious">
            <a:avLst/>
          </a:prstGeom>
          <a:solidFill>
            <a:srgbClr val="FF0000"/>
          </a:solidFill>
          <a:ln w="9525">
            <a:noFill/>
            <a:miter lim="800000"/>
            <a:headEnd/>
            <a:tailEnd/>
          </a:ln>
        </p:spPr>
        <p:txBody>
          <a:bodyPr wrap="none" anchor="ctr"/>
          <a:lstStyle/>
          <a:p>
            <a:endParaRPr lang="en-US"/>
          </a:p>
        </p:txBody>
      </p:sp>
      <p:pic>
        <p:nvPicPr>
          <p:cNvPr id="4102" name="Picture 6" descr="Picture"/>
          <p:cNvPicPr>
            <a:picLocks noChangeAspect="1" noChangeArrowheads="1"/>
          </p:cNvPicPr>
          <p:nvPr/>
        </p:nvPicPr>
        <p:blipFill>
          <a:blip r:embed="rId2" cstate="print"/>
          <a:srcRect/>
          <a:stretch>
            <a:fillRect/>
          </a:stretch>
        </p:blipFill>
        <p:spPr bwMode="auto">
          <a:xfrm>
            <a:off x="0" y="0"/>
            <a:ext cx="3932338" cy="6858000"/>
          </a:xfrm>
          <a:prstGeom prst="rect">
            <a:avLst/>
          </a:prstGeom>
          <a:noFill/>
        </p:spPr>
      </p:pic>
      <p:pic>
        <p:nvPicPr>
          <p:cNvPr id="4104" name="Picture 8" descr="http://gcuonline.georgian.edu/wootton/Medieval_files/image004.gif"/>
          <p:cNvPicPr>
            <a:picLocks noChangeAspect="1" noChangeArrowheads="1"/>
          </p:cNvPicPr>
          <p:nvPr/>
        </p:nvPicPr>
        <p:blipFill>
          <a:blip r:embed="rId3" cstate="print"/>
          <a:srcRect/>
          <a:stretch>
            <a:fillRect/>
          </a:stretch>
        </p:blipFill>
        <p:spPr bwMode="auto">
          <a:xfrm>
            <a:off x="4027165" y="1246078"/>
            <a:ext cx="4865315" cy="3739947"/>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5"/>
          <p:cNvSpPr txBox="1">
            <a:spLocks noChangeArrowheads="1"/>
          </p:cNvSpPr>
          <p:nvPr/>
        </p:nvSpPr>
        <p:spPr bwMode="auto">
          <a:xfrm>
            <a:off x="323850" y="404813"/>
            <a:ext cx="2231926" cy="2677656"/>
          </a:xfrm>
          <a:prstGeom prst="rect">
            <a:avLst/>
          </a:prstGeom>
          <a:solidFill>
            <a:srgbClr val="CCFFFF"/>
          </a:solidFill>
          <a:ln w="38100">
            <a:solidFill>
              <a:schemeClr val="tx1"/>
            </a:solidFill>
            <a:miter lim="800000"/>
            <a:headEnd/>
            <a:tailEnd/>
          </a:ln>
          <a:effectLst>
            <a:outerShdw dist="107763" dir="18900000" algn="ctr" rotWithShape="0">
              <a:schemeClr val="bg2">
                <a:alpha val="50000"/>
              </a:schemeClr>
            </a:outerShdw>
          </a:effectLst>
        </p:spPr>
        <p:txBody>
          <a:bodyPr wrap="square">
            <a:spAutoFit/>
          </a:bodyPr>
          <a:lstStyle/>
          <a:p>
            <a:pPr algn="ctr">
              <a:spcBef>
                <a:spcPct val="50000"/>
              </a:spcBef>
              <a:defRPr/>
            </a:pPr>
            <a:r>
              <a:rPr lang="en-GB" sz="2800" dirty="0" smtClean="0"/>
              <a:t>What would happen if more people were to become literate?</a:t>
            </a:r>
            <a:endParaRPr lang="en-GB" sz="2800" dirty="0"/>
          </a:p>
        </p:txBody>
      </p:sp>
      <p:sp>
        <p:nvSpPr>
          <p:cNvPr id="3079" name="Text Box 7"/>
          <p:cNvSpPr txBox="1">
            <a:spLocks noChangeArrowheads="1"/>
          </p:cNvSpPr>
          <p:nvPr/>
        </p:nvSpPr>
        <p:spPr bwMode="auto">
          <a:xfrm>
            <a:off x="6012161" y="333374"/>
            <a:ext cx="2808312" cy="3108544"/>
          </a:xfrm>
          <a:prstGeom prst="rect">
            <a:avLst/>
          </a:prstGeom>
          <a:solidFill>
            <a:srgbClr val="CCFFFF"/>
          </a:solidFill>
          <a:ln w="57150">
            <a:solidFill>
              <a:schemeClr val="tx1"/>
            </a:solidFill>
            <a:miter lim="800000"/>
            <a:headEnd/>
            <a:tailEnd/>
          </a:ln>
          <a:effectLst>
            <a:outerShdw dist="107763" dir="18900000" algn="ctr" rotWithShape="0">
              <a:schemeClr val="bg2">
                <a:alpha val="50000"/>
              </a:schemeClr>
            </a:outerShdw>
          </a:effectLst>
        </p:spPr>
        <p:txBody>
          <a:bodyPr wrap="square">
            <a:spAutoFit/>
          </a:bodyPr>
          <a:lstStyle/>
          <a:p>
            <a:pPr algn="ctr">
              <a:spcBef>
                <a:spcPct val="50000"/>
              </a:spcBef>
              <a:defRPr/>
            </a:pPr>
            <a:r>
              <a:rPr lang="en-GB" sz="2800" dirty="0" smtClean="0"/>
              <a:t>Which people would want the feudal social structure to change? / Trade / get richer</a:t>
            </a:r>
            <a:endParaRPr lang="en-GB" sz="2800" dirty="0"/>
          </a:p>
        </p:txBody>
      </p:sp>
      <p:sp>
        <p:nvSpPr>
          <p:cNvPr id="3081" name="Text Box 9"/>
          <p:cNvSpPr txBox="1">
            <a:spLocks noChangeArrowheads="1"/>
          </p:cNvSpPr>
          <p:nvPr/>
        </p:nvSpPr>
        <p:spPr bwMode="auto">
          <a:xfrm>
            <a:off x="323528" y="3717032"/>
            <a:ext cx="2378075" cy="2677656"/>
          </a:xfrm>
          <a:prstGeom prst="rect">
            <a:avLst/>
          </a:prstGeom>
          <a:solidFill>
            <a:srgbClr val="FFFFCC"/>
          </a:solidFill>
          <a:ln w="38100">
            <a:solidFill>
              <a:schemeClr val="tx1"/>
            </a:solidFill>
            <a:miter lim="800000"/>
            <a:headEnd/>
            <a:tailEnd/>
          </a:ln>
          <a:effectLst>
            <a:outerShdw dist="107763" dir="18900000" algn="ctr" rotWithShape="0">
              <a:schemeClr val="bg2">
                <a:alpha val="50000"/>
              </a:schemeClr>
            </a:outerShdw>
          </a:effectLst>
        </p:spPr>
        <p:txBody>
          <a:bodyPr>
            <a:spAutoFit/>
          </a:bodyPr>
          <a:lstStyle/>
          <a:p>
            <a:pPr algn="ctr">
              <a:spcBef>
                <a:spcPct val="50000"/>
              </a:spcBef>
              <a:defRPr/>
            </a:pPr>
            <a:r>
              <a:rPr lang="en-GB" sz="2800" dirty="0"/>
              <a:t>What would it </a:t>
            </a:r>
            <a:r>
              <a:rPr lang="en-GB" sz="2800" dirty="0" smtClean="0"/>
              <a:t>take to weaken the influence of the Catholic Church?</a:t>
            </a:r>
            <a:endParaRPr lang="en-GB" sz="2800" dirty="0"/>
          </a:p>
        </p:txBody>
      </p:sp>
      <p:sp>
        <p:nvSpPr>
          <p:cNvPr id="5129" name="AutoShape 13">
            <a:hlinkClick r:id="" action="ppaction://hlinkshowjump?jump=nextslide" highlightClick="1"/>
          </p:cNvPr>
          <p:cNvSpPr>
            <a:spLocks noChangeArrowheads="1"/>
          </p:cNvSpPr>
          <p:nvPr/>
        </p:nvSpPr>
        <p:spPr bwMode="auto">
          <a:xfrm>
            <a:off x="8316913" y="6165850"/>
            <a:ext cx="827087" cy="692150"/>
          </a:xfrm>
          <a:prstGeom prst="actionButtonForwardNext">
            <a:avLst/>
          </a:prstGeom>
          <a:solidFill>
            <a:srgbClr val="0000FF"/>
          </a:solidFill>
          <a:ln w="9525">
            <a:noFill/>
            <a:miter lim="800000"/>
            <a:headEnd/>
            <a:tailEnd/>
          </a:ln>
        </p:spPr>
        <p:txBody>
          <a:bodyPr wrap="none" anchor="ctr"/>
          <a:lstStyle/>
          <a:p>
            <a:endParaRPr lang="en-US"/>
          </a:p>
        </p:txBody>
      </p:sp>
      <p:sp>
        <p:nvSpPr>
          <p:cNvPr id="5130" name="AutoShape 14">
            <a:hlinkClick r:id="" action="ppaction://hlinkshowjump?jump=previousslide" highlightClick="1"/>
          </p:cNvPr>
          <p:cNvSpPr>
            <a:spLocks noChangeArrowheads="1"/>
          </p:cNvSpPr>
          <p:nvPr/>
        </p:nvSpPr>
        <p:spPr bwMode="auto">
          <a:xfrm>
            <a:off x="7524750" y="6165850"/>
            <a:ext cx="755650" cy="692150"/>
          </a:xfrm>
          <a:prstGeom prst="actionButtonBackPrevious">
            <a:avLst/>
          </a:prstGeom>
          <a:solidFill>
            <a:srgbClr val="FF0000"/>
          </a:solidFill>
          <a:ln w="9525">
            <a:noFill/>
            <a:miter lim="800000"/>
            <a:headEnd/>
            <a:tailEnd/>
          </a:ln>
        </p:spPr>
        <p:txBody>
          <a:bodyPr wrap="none" anchor="ctr"/>
          <a:lstStyle/>
          <a:p>
            <a:endParaRPr lang="en-US"/>
          </a:p>
        </p:txBody>
      </p:sp>
      <p:pic>
        <p:nvPicPr>
          <p:cNvPr id="5132" name="Picture 12" descr="http://4.bp.blogspot.com/-PwCpZ6TvmuU/UHH1DIREkQI/AAAAAAAAMcg/DMbT80aNXyE/s1600/money-clip-art-16.gif"/>
          <p:cNvPicPr>
            <a:picLocks noChangeAspect="1" noChangeArrowheads="1"/>
          </p:cNvPicPr>
          <p:nvPr/>
        </p:nvPicPr>
        <p:blipFill>
          <a:blip r:embed="rId2" cstate="print"/>
          <a:srcRect/>
          <a:stretch>
            <a:fillRect/>
          </a:stretch>
        </p:blipFill>
        <p:spPr bwMode="auto">
          <a:xfrm>
            <a:off x="7452320" y="3645024"/>
            <a:ext cx="1433813" cy="1132628"/>
          </a:xfrm>
          <a:prstGeom prst="rect">
            <a:avLst/>
          </a:prstGeom>
          <a:noFill/>
        </p:spPr>
      </p:pic>
      <p:pic>
        <p:nvPicPr>
          <p:cNvPr id="5136" name="Picture 16" descr="http://medievaleurope.mrdonn.org/banner_black_death.gif"/>
          <p:cNvPicPr>
            <a:picLocks noChangeAspect="1" noChangeArrowheads="1"/>
          </p:cNvPicPr>
          <p:nvPr/>
        </p:nvPicPr>
        <p:blipFill>
          <a:blip r:embed="rId3" cstate="print"/>
          <a:srcRect/>
          <a:stretch>
            <a:fillRect/>
          </a:stretch>
        </p:blipFill>
        <p:spPr bwMode="auto">
          <a:xfrm>
            <a:off x="2915816" y="4221088"/>
            <a:ext cx="4536504" cy="2124288"/>
          </a:xfrm>
          <a:prstGeom prst="rect">
            <a:avLst/>
          </a:prstGeom>
          <a:noFill/>
        </p:spPr>
      </p:pic>
      <p:pic>
        <p:nvPicPr>
          <p:cNvPr id="5138" name="Picture 18" descr="http://etc.usf.edu/clipart/44800/44880/44880_guten_press_lg.gif"/>
          <p:cNvPicPr>
            <a:picLocks noChangeAspect="1" noChangeArrowheads="1"/>
          </p:cNvPicPr>
          <p:nvPr/>
        </p:nvPicPr>
        <p:blipFill>
          <a:blip r:embed="rId4" cstate="print"/>
          <a:srcRect/>
          <a:stretch>
            <a:fillRect/>
          </a:stretch>
        </p:blipFill>
        <p:spPr bwMode="auto">
          <a:xfrm>
            <a:off x="3057849" y="548680"/>
            <a:ext cx="2682635" cy="2664296"/>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 calcmode="lin" valueType="num">
                                      <p:cBhvr additive="base">
                                        <p:cTn id="7" dur="500" fill="hold"/>
                                        <p:tgtEl>
                                          <p:spTgt spid="3077"/>
                                        </p:tgtEl>
                                        <p:attrNameLst>
                                          <p:attrName>ppt_x</p:attrName>
                                        </p:attrNameLst>
                                      </p:cBhvr>
                                      <p:tavLst>
                                        <p:tav tm="0">
                                          <p:val>
                                            <p:strVal val="1+#ppt_w/2"/>
                                          </p:val>
                                        </p:tav>
                                        <p:tav tm="100000">
                                          <p:val>
                                            <p:strVal val="#ppt_x"/>
                                          </p:val>
                                        </p:tav>
                                      </p:tavLst>
                                    </p:anim>
                                    <p:anim calcmode="lin" valueType="num">
                                      <p:cBhvr additive="base">
                                        <p:cTn id="8" dur="500" fill="hold"/>
                                        <p:tgtEl>
                                          <p:spTgt spid="307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079"/>
                                        </p:tgtEl>
                                        <p:attrNameLst>
                                          <p:attrName>style.visibility</p:attrName>
                                        </p:attrNameLst>
                                      </p:cBhvr>
                                      <p:to>
                                        <p:strVal val="visible"/>
                                      </p:to>
                                    </p:set>
                                    <p:anim calcmode="lin" valueType="num">
                                      <p:cBhvr additive="base">
                                        <p:cTn id="13" dur="500" fill="hold"/>
                                        <p:tgtEl>
                                          <p:spTgt spid="3079"/>
                                        </p:tgtEl>
                                        <p:attrNameLst>
                                          <p:attrName>ppt_x</p:attrName>
                                        </p:attrNameLst>
                                      </p:cBhvr>
                                      <p:tavLst>
                                        <p:tav tm="0">
                                          <p:val>
                                            <p:strVal val="0-#ppt_w/2"/>
                                          </p:val>
                                        </p:tav>
                                        <p:tav tm="100000">
                                          <p:val>
                                            <p:strVal val="#ppt_x"/>
                                          </p:val>
                                        </p:tav>
                                      </p:tavLst>
                                    </p:anim>
                                    <p:anim calcmode="lin" valueType="num">
                                      <p:cBhvr additive="base">
                                        <p:cTn id="14" dur="500" fill="hold"/>
                                        <p:tgtEl>
                                          <p:spTgt spid="307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081"/>
                                        </p:tgtEl>
                                        <p:attrNameLst>
                                          <p:attrName>style.visibility</p:attrName>
                                        </p:attrNameLst>
                                      </p:cBhvr>
                                      <p:to>
                                        <p:strVal val="visible"/>
                                      </p:to>
                                    </p:set>
                                    <p:anim calcmode="lin" valueType="num">
                                      <p:cBhvr additive="base">
                                        <p:cTn id="19" dur="500" fill="hold"/>
                                        <p:tgtEl>
                                          <p:spTgt spid="3081"/>
                                        </p:tgtEl>
                                        <p:attrNameLst>
                                          <p:attrName>ppt_x</p:attrName>
                                        </p:attrNameLst>
                                      </p:cBhvr>
                                      <p:tavLst>
                                        <p:tav tm="0">
                                          <p:val>
                                            <p:strVal val="0-#ppt_w/2"/>
                                          </p:val>
                                        </p:tav>
                                        <p:tav tm="100000">
                                          <p:val>
                                            <p:strVal val="#ppt_x"/>
                                          </p:val>
                                        </p:tav>
                                      </p:tavLst>
                                    </p:anim>
                                    <p:anim calcmode="lin" valueType="num">
                                      <p:cBhvr additive="base">
                                        <p:cTn id="20" dur="500" fill="hold"/>
                                        <p:tgtEl>
                                          <p:spTgt spid="308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autoUpdateAnimBg="0"/>
      <p:bldP spid="3079" grpId="0" animBg="1" autoUpdateAnimBg="0"/>
      <p:bldP spid="3081"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p:txBody>
          <a:bodyPr/>
          <a:lstStyle/>
          <a:p>
            <a:pPr eaLnBrk="1" hangingPunct="1"/>
            <a:r>
              <a:rPr lang="en-GB" sz="4000" dirty="0" smtClean="0"/>
              <a:t>What really caused the Renaissance?</a:t>
            </a:r>
          </a:p>
        </p:txBody>
      </p:sp>
      <p:sp>
        <p:nvSpPr>
          <p:cNvPr id="4101" name="Text Box 5"/>
          <p:cNvSpPr txBox="1">
            <a:spLocks noChangeArrowheads="1"/>
          </p:cNvSpPr>
          <p:nvPr/>
        </p:nvSpPr>
        <p:spPr bwMode="auto">
          <a:xfrm>
            <a:off x="250825" y="1628775"/>
            <a:ext cx="8640763" cy="3231654"/>
          </a:xfrm>
          <a:prstGeom prst="rect">
            <a:avLst/>
          </a:prstGeom>
          <a:solidFill>
            <a:schemeClr val="accent1"/>
          </a:solidFill>
          <a:ln w="57150">
            <a:solidFill>
              <a:schemeClr val="tx1"/>
            </a:solidFill>
            <a:miter lim="800000"/>
            <a:headEnd/>
            <a:tailEnd/>
          </a:ln>
          <a:effectLst>
            <a:outerShdw dist="107763" dir="18900000" algn="ctr" rotWithShape="0">
              <a:schemeClr val="bg2">
                <a:alpha val="50000"/>
              </a:schemeClr>
            </a:outerShdw>
          </a:effectLst>
        </p:spPr>
        <p:txBody>
          <a:bodyPr>
            <a:spAutoFit/>
          </a:bodyPr>
          <a:lstStyle/>
          <a:p>
            <a:pPr algn="ctr">
              <a:lnSpc>
                <a:spcPct val="125000"/>
              </a:lnSpc>
              <a:spcBef>
                <a:spcPct val="50000"/>
              </a:spcBef>
              <a:defRPr/>
            </a:pPr>
            <a:r>
              <a:rPr lang="en-GB" sz="2400" dirty="0"/>
              <a:t>In Pairs you must now sort out the causes of the </a:t>
            </a:r>
            <a:r>
              <a:rPr lang="en-GB" sz="2400" dirty="0" smtClean="0"/>
              <a:t>Renaissance into </a:t>
            </a:r>
            <a:r>
              <a:rPr lang="en-GB" sz="2400" dirty="0"/>
              <a:t>Long Term, Short Term </a:t>
            </a:r>
            <a:r>
              <a:rPr lang="en-GB" sz="2400" dirty="0" smtClean="0"/>
              <a:t>Causes</a:t>
            </a:r>
            <a:r>
              <a:rPr lang="en-GB" sz="2400" dirty="0"/>
              <a:t>.</a:t>
            </a:r>
          </a:p>
          <a:p>
            <a:pPr algn="ctr">
              <a:lnSpc>
                <a:spcPct val="125000"/>
              </a:lnSpc>
              <a:spcBef>
                <a:spcPct val="50000"/>
              </a:spcBef>
              <a:defRPr/>
            </a:pPr>
            <a:endParaRPr lang="en-GB" sz="2400" dirty="0"/>
          </a:p>
          <a:p>
            <a:pPr algn="ctr">
              <a:lnSpc>
                <a:spcPct val="125000"/>
              </a:lnSpc>
              <a:spcBef>
                <a:spcPct val="50000"/>
              </a:spcBef>
              <a:defRPr/>
            </a:pPr>
            <a:r>
              <a:rPr lang="en-GB" sz="2400" b="1" u="sng" dirty="0"/>
              <a:t>THINK:</a:t>
            </a:r>
            <a:r>
              <a:rPr lang="en-GB" sz="2400" dirty="0"/>
              <a:t> Which of these causes are the most important?</a:t>
            </a:r>
            <a:br>
              <a:rPr lang="en-GB" sz="2400" dirty="0"/>
            </a:br>
            <a:r>
              <a:rPr lang="en-GB" sz="2400" dirty="0"/>
              <a:t> Are there events that were not needed, or were they all important?</a:t>
            </a:r>
          </a:p>
        </p:txBody>
      </p:sp>
      <p:pic>
        <p:nvPicPr>
          <p:cNvPr id="4104" name="Picture 6" descr="npo000009"/>
          <p:cNvPicPr>
            <a:picLocks noChangeAspect="1" noChangeArrowheads="1"/>
          </p:cNvPicPr>
          <p:nvPr/>
        </p:nvPicPr>
        <p:blipFill>
          <a:blip r:embed="rId2" cstate="print"/>
          <a:srcRect/>
          <a:stretch>
            <a:fillRect/>
          </a:stretch>
        </p:blipFill>
        <p:spPr bwMode="auto">
          <a:xfrm>
            <a:off x="3995738" y="5372100"/>
            <a:ext cx="1428750" cy="1485900"/>
          </a:xfrm>
          <a:prstGeom prst="rect">
            <a:avLst/>
          </a:prstGeom>
          <a:noFill/>
          <a:ln w="9525" algn="ctr">
            <a:noFill/>
            <a:miter lim="800000"/>
            <a:headEnd/>
            <a:tailEnd/>
          </a:ln>
        </p:spPr>
      </p:pic>
      <p:sp>
        <p:nvSpPr>
          <p:cNvPr id="6149" name="AutoShape 7">
            <a:hlinkClick r:id="" action="ppaction://hlinkshowjump?jump=previousslide" highlightClick="1"/>
          </p:cNvPr>
          <p:cNvSpPr>
            <a:spLocks noChangeArrowheads="1"/>
          </p:cNvSpPr>
          <p:nvPr/>
        </p:nvSpPr>
        <p:spPr bwMode="auto">
          <a:xfrm>
            <a:off x="8459788" y="6237288"/>
            <a:ext cx="684212" cy="620712"/>
          </a:xfrm>
          <a:prstGeom prst="actionButtonBackPrevious">
            <a:avLst/>
          </a:prstGeom>
          <a:solidFill>
            <a:srgbClr val="FF0000"/>
          </a:solidFill>
          <a:ln w="9525">
            <a:noFill/>
            <a:miter lim="800000"/>
            <a:headEnd/>
            <a:tailEnd/>
          </a:ln>
        </p:spPr>
        <p:txBody>
          <a:bodyPr wrap="none" anchor="ct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wheel(4)">
                                      <p:cBhvr>
                                        <p:cTn id="7" dur="2000"/>
                                        <p:tgtEl>
                                          <p:spTgt spid="4100"/>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4101"/>
                                        </p:tgtEl>
                                        <p:attrNameLst>
                                          <p:attrName>style.visibility</p:attrName>
                                        </p:attrNameLst>
                                      </p:cBhvr>
                                      <p:to>
                                        <p:strVal val="visible"/>
                                      </p:to>
                                    </p:set>
                                    <p:anim calcmode="lin" valueType="num">
                                      <p:cBhvr additive="base">
                                        <p:cTn id="12" dur="5000" fill="hold"/>
                                        <p:tgtEl>
                                          <p:spTgt spid="4101"/>
                                        </p:tgtEl>
                                        <p:attrNameLst>
                                          <p:attrName>ppt_x</p:attrName>
                                        </p:attrNameLst>
                                      </p:cBhvr>
                                      <p:tavLst>
                                        <p:tav tm="0">
                                          <p:val>
                                            <p:strVal val="#ppt_x"/>
                                          </p:val>
                                        </p:tav>
                                        <p:tav tm="100000">
                                          <p:val>
                                            <p:strVal val="#ppt_x"/>
                                          </p:val>
                                        </p:tav>
                                      </p:tavLst>
                                    </p:anim>
                                    <p:anim calcmode="lin" valueType="num">
                                      <p:cBhvr additive="base">
                                        <p:cTn id="13" dur="5000" fill="hold"/>
                                        <p:tgtEl>
                                          <p:spTgt spid="410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4104"/>
                                        </p:tgtEl>
                                        <p:attrNameLst>
                                          <p:attrName>style.visibility</p:attrName>
                                        </p:attrNameLst>
                                      </p:cBhvr>
                                      <p:to>
                                        <p:strVal val="visible"/>
                                      </p:to>
                                    </p:set>
                                    <p:animEffect transition="in" filter="wedge">
                                      <p:cBhvr>
                                        <p:cTn id="18" dur="2000"/>
                                        <p:tgtEl>
                                          <p:spTgt spid="4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410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51519" y="237790"/>
          <a:ext cx="8892480" cy="6376960"/>
        </p:xfrm>
        <a:graphic>
          <a:graphicData uri="http://schemas.openxmlformats.org/drawingml/2006/table">
            <a:tbl>
              <a:tblPr/>
              <a:tblGrid>
                <a:gridCol w="2889434"/>
                <a:gridCol w="2799199"/>
                <a:gridCol w="3203847"/>
              </a:tblGrid>
              <a:tr h="1686286">
                <a:tc>
                  <a:txBody>
                    <a:bodyPr/>
                    <a:lstStyle/>
                    <a:p>
                      <a:pPr marL="0" marR="0">
                        <a:lnSpc>
                          <a:spcPct val="115000"/>
                        </a:lnSpc>
                        <a:spcBef>
                          <a:spcPts val="0"/>
                        </a:spcBef>
                        <a:spcAft>
                          <a:spcPts val="0"/>
                        </a:spcAft>
                      </a:pPr>
                      <a:r>
                        <a:rPr lang="en-US" sz="1000" b="1" dirty="0">
                          <a:latin typeface="Garamond"/>
                          <a:ea typeface="Times New Roman"/>
                          <a:cs typeface="Times New Roman"/>
                        </a:rPr>
                        <a:t>The Fall of Constantinople</a:t>
                      </a:r>
                      <a:endParaRPr lang="en-US" sz="1000" dirty="0">
                        <a:latin typeface="Calibri"/>
                        <a:ea typeface="Calibri"/>
                        <a:cs typeface="Times New Roman"/>
                      </a:endParaRPr>
                    </a:p>
                    <a:p>
                      <a:pPr marL="0" marR="0">
                        <a:lnSpc>
                          <a:spcPct val="115000"/>
                        </a:lnSpc>
                        <a:spcBef>
                          <a:spcPts val="0"/>
                        </a:spcBef>
                        <a:spcAft>
                          <a:spcPts val="0"/>
                        </a:spcAft>
                      </a:pPr>
                      <a:r>
                        <a:rPr lang="en-US" sz="1000" dirty="0">
                          <a:latin typeface="Garamond"/>
                          <a:ea typeface="Times New Roman"/>
                          <a:cs typeface="Times New Roman"/>
                        </a:rPr>
                        <a:t>The scribes of Constantinople preserved Greek ideas when Europe was in the Dark Ages.  They kept the scrolls of Aristotle, Socrates, and other Classical writers in libraries.  In </a:t>
                      </a:r>
                      <a:r>
                        <a:rPr lang="en-US" sz="1000" b="1" dirty="0">
                          <a:latin typeface="Garamond"/>
                          <a:ea typeface="Times New Roman"/>
                          <a:cs typeface="Times New Roman"/>
                        </a:rPr>
                        <a:t>1453</a:t>
                      </a:r>
                      <a:r>
                        <a:rPr lang="en-US" sz="1000" dirty="0">
                          <a:latin typeface="Garamond"/>
                          <a:ea typeface="Times New Roman"/>
                          <a:cs typeface="Times New Roman"/>
                        </a:rPr>
                        <a:t> Constantinople fell due to invasions from the Muslims.  The scholars fled to Western Europe with the Greek scrolls.  Most of these scrolls went to Italy.  About this same time one of the most important inventions was made</a:t>
                      </a:r>
                      <a:endParaRPr lang="en-US" sz="1000" dirty="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000" b="1" dirty="0">
                          <a:latin typeface="Garamond"/>
                          <a:ea typeface="Calibri"/>
                          <a:cs typeface="Times New Roman"/>
                        </a:rPr>
                        <a:t>Revival of Trade </a:t>
                      </a:r>
                      <a:endParaRPr lang="en-US" sz="1000" dirty="0">
                        <a:latin typeface="Calibri"/>
                        <a:ea typeface="Calibri"/>
                        <a:cs typeface="Times New Roman"/>
                      </a:endParaRPr>
                    </a:p>
                    <a:p>
                      <a:pPr marL="0" marR="0" algn="just">
                        <a:lnSpc>
                          <a:spcPct val="115000"/>
                        </a:lnSpc>
                        <a:spcBef>
                          <a:spcPts val="0"/>
                        </a:spcBef>
                        <a:spcAft>
                          <a:spcPts val="1000"/>
                        </a:spcAft>
                      </a:pPr>
                      <a:r>
                        <a:rPr lang="en-US" sz="1000" dirty="0">
                          <a:latin typeface="Garamond"/>
                          <a:ea typeface="Calibri"/>
                          <a:cs typeface="Times New Roman"/>
                        </a:rPr>
                        <a:t>As a result of the Crusades Europeans were exposed to exotic Asian goods during the Crusades. Trade between Europe and Asia increased and was dominated by Italy. There was a trade organization in Northern Europe called the Hanseatic League that regulated trade (like today’s trade organizations). Trade fairs were held all over Europe. First there was bartering, but eventually bills and coins were developed again. Manufacturing, banking and investment developed in Europe. Ideas and technology were also shared</a:t>
                      </a:r>
                      <a:endParaRPr lang="en-US" sz="1000" dirty="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solidFill>
                            <a:srgbClr val="000000"/>
                          </a:solidFill>
                          <a:latin typeface="Garamond"/>
                          <a:ea typeface="Calibri"/>
                          <a:cs typeface="Times New Roman"/>
                        </a:rPr>
                        <a:t>Problems within the Church</a:t>
                      </a:r>
                      <a:endParaRPr lang="en-US" sz="1000">
                        <a:latin typeface="Calibri"/>
                        <a:ea typeface="Calibri"/>
                        <a:cs typeface="Times New Roman"/>
                      </a:endParaRPr>
                    </a:p>
                    <a:p>
                      <a:pPr marL="0" marR="0">
                        <a:lnSpc>
                          <a:spcPct val="115000"/>
                        </a:lnSpc>
                        <a:spcBef>
                          <a:spcPts val="0"/>
                        </a:spcBef>
                        <a:spcAft>
                          <a:spcPts val="0"/>
                        </a:spcAft>
                      </a:pPr>
                      <a:r>
                        <a:rPr lang="en-US" sz="1000">
                          <a:solidFill>
                            <a:srgbClr val="000000"/>
                          </a:solidFill>
                          <a:latin typeface="Garamond"/>
                          <a:ea typeface="Calibri"/>
                          <a:cs typeface="Times New Roman"/>
                        </a:rPr>
                        <a:t>The Church had many problems during this time. In the late 1200's monarchs started to gain more power and challenge the church. Phillip IV of France won the right to tax the clergy and set up the election of a French Pope. The bubonic plague also brought trouble. There was a split in the church as two or more popes fought over power. Powerful preachers started to challenge the Church saying that the true will of God is in the bible. They translated the Bible into vernacular languages so that the people could read it, and called for reforms</a:t>
                      </a:r>
                      <a:r>
                        <a:rPr lang="en-US" sz="1000">
                          <a:solidFill>
                            <a:srgbClr val="000000"/>
                          </a:solidFill>
                          <a:latin typeface="Calibri"/>
                          <a:ea typeface="Calibri"/>
                          <a:cs typeface="Times New Roman"/>
                        </a:rPr>
                        <a:t>.</a:t>
                      </a:r>
                      <a:endParaRPr lang="en-US" sz="100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5238">
                <a:tc>
                  <a:txBody>
                    <a:bodyPr/>
                    <a:lstStyle/>
                    <a:p>
                      <a:pPr marL="0" marR="0" algn="just">
                        <a:lnSpc>
                          <a:spcPct val="115000"/>
                        </a:lnSpc>
                        <a:spcBef>
                          <a:spcPts val="0"/>
                        </a:spcBef>
                        <a:spcAft>
                          <a:spcPts val="0"/>
                        </a:spcAft>
                      </a:pPr>
                      <a:r>
                        <a:rPr lang="en-US" sz="1000" b="1" dirty="0">
                          <a:latin typeface="Garamond"/>
                          <a:ea typeface="Calibri"/>
                          <a:cs typeface="Times New Roman"/>
                        </a:rPr>
                        <a:t>The Black Death Begins (1348)</a:t>
                      </a:r>
                      <a:endParaRPr lang="en-US" sz="1000" dirty="0">
                        <a:latin typeface="Calibri"/>
                        <a:ea typeface="Calibri"/>
                        <a:cs typeface="Times New Roman"/>
                      </a:endParaRPr>
                    </a:p>
                    <a:p>
                      <a:pPr marL="0" marR="0" algn="just">
                        <a:lnSpc>
                          <a:spcPct val="115000"/>
                        </a:lnSpc>
                        <a:spcBef>
                          <a:spcPts val="0"/>
                        </a:spcBef>
                        <a:spcAft>
                          <a:spcPts val="1000"/>
                        </a:spcAft>
                      </a:pPr>
                      <a:r>
                        <a:rPr lang="en-US" sz="1000" dirty="0">
                          <a:latin typeface="Garamond"/>
                          <a:ea typeface="Calibri"/>
                          <a:cs typeface="Times New Roman"/>
                        </a:rPr>
                        <a:t>The Black Death killed an estimated 1/3 of all Europeans (about 25 million people), thus creating a great demand for </a:t>
                      </a:r>
                      <a:r>
                        <a:rPr lang="en-US" sz="1000" dirty="0" err="1">
                          <a:latin typeface="Garamond"/>
                          <a:ea typeface="Calibri"/>
                          <a:cs typeface="Times New Roman"/>
                        </a:rPr>
                        <a:t>labour</a:t>
                      </a:r>
                      <a:r>
                        <a:rPr lang="en-US" sz="1000" dirty="0">
                          <a:latin typeface="Garamond"/>
                          <a:ea typeface="Calibri"/>
                          <a:cs typeface="Times New Roman"/>
                        </a:rPr>
                        <a:t>. People demanded – and were paid more – for their </a:t>
                      </a:r>
                      <a:r>
                        <a:rPr lang="en-US" sz="1000" dirty="0" err="1">
                          <a:latin typeface="Garamond"/>
                          <a:ea typeface="Calibri"/>
                          <a:cs typeface="Times New Roman"/>
                        </a:rPr>
                        <a:t>labour</a:t>
                      </a:r>
                      <a:r>
                        <a:rPr lang="en-US" sz="1000" dirty="0">
                          <a:latin typeface="Garamond"/>
                          <a:ea typeface="Calibri"/>
                          <a:cs typeface="Times New Roman"/>
                        </a:rPr>
                        <a:t>, which gave people more economic power. Sometimes there were uprisings against the wealthy. People also lost faith in the Church due to such a catastrophe, which lead to a loss in Church power and importance</a:t>
                      </a:r>
                      <a:endParaRPr lang="en-US" sz="1000" dirty="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latin typeface="Garamond"/>
                          <a:ea typeface="Times New Roman"/>
                          <a:cs typeface="Times New Roman"/>
                        </a:rPr>
                        <a:t>The invention of the printing press</a:t>
                      </a:r>
                      <a:endParaRPr lang="en-US" sz="1000" dirty="0">
                        <a:latin typeface="Calibri"/>
                        <a:ea typeface="Calibri"/>
                        <a:cs typeface="Times New Roman"/>
                      </a:endParaRPr>
                    </a:p>
                    <a:p>
                      <a:pPr marL="0" marR="0">
                        <a:lnSpc>
                          <a:spcPct val="115000"/>
                        </a:lnSpc>
                        <a:spcBef>
                          <a:spcPts val="0"/>
                        </a:spcBef>
                        <a:spcAft>
                          <a:spcPts val="0"/>
                        </a:spcAft>
                      </a:pPr>
                      <a:r>
                        <a:rPr lang="en-US" sz="1000" dirty="0">
                          <a:latin typeface="Garamond"/>
                          <a:ea typeface="Times New Roman"/>
                          <a:cs typeface="Times New Roman"/>
                        </a:rPr>
                        <a:t>In 1440 the </a:t>
                      </a:r>
                      <a:r>
                        <a:rPr lang="en-US" sz="1000" b="1" dirty="0">
                          <a:latin typeface="Garamond"/>
                          <a:ea typeface="Times New Roman"/>
                          <a:cs typeface="Times New Roman"/>
                        </a:rPr>
                        <a:t>printing press</a:t>
                      </a:r>
                      <a:r>
                        <a:rPr lang="en-US" sz="1000" dirty="0">
                          <a:latin typeface="Garamond"/>
                          <a:ea typeface="Times New Roman"/>
                          <a:cs typeface="Times New Roman"/>
                        </a:rPr>
                        <a:t> was invented which allowed these old scrolls be printed. The printing press was a powerful tool.  It allowed ideas to be shared and spread rapidly.  The Greek and Roman writings that came in from Constantinople were printed and spread across Europe. </a:t>
                      </a:r>
                      <a:endParaRPr lang="en-US" sz="1000" dirty="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000" b="1" dirty="0">
                          <a:latin typeface="Garamond"/>
                          <a:ea typeface="Calibri"/>
                          <a:cs typeface="Times New Roman"/>
                        </a:rPr>
                        <a:t>The Growth of Nations </a:t>
                      </a:r>
                      <a:endParaRPr lang="en-US" sz="1000" dirty="0">
                        <a:latin typeface="Calibri"/>
                        <a:ea typeface="Calibri"/>
                        <a:cs typeface="Times New Roman"/>
                      </a:endParaRPr>
                    </a:p>
                    <a:p>
                      <a:pPr marL="0" marR="0" algn="just">
                        <a:lnSpc>
                          <a:spcPct val="115000"/>
                        </a:lnSpc>
                        <a:spcBef>
                          <a:spcPts val="0"/>
                        </a:spcBef>
                        <a:spcAft>
                          <a:spcPts val="0"/>
                        </a:spcAft>
                      </a:pPr>
                      <a:r>
                        <a:rPr lang="en-US" sz="1000" dirty="0">
                          <a:latin typeface="Garamond"/>
                          <a:ea typeface="Calibri"/>
                          <a:cs typeface="Times New Roman"/>
                        </a:rPr>
                        <a:t>Kings and Queens grew more powerful due to the large number of nobles, knights, and landowners dying or spending their money on the Crusades. The Church also grew more powerful. This allowed for control over large areas, which would eventually become nations</a:t>
                      </a:r>
                      <a:r>
                        <a:rPr lang="en-US" sz="1000" dirty="0">
                          <a:latin typeface="Times New Roman"/>
                          <a:ea typeface="Calibri"/>
                          <a:cs typeface="Times New Roman"/>
                        </a:rPr>
                        <a:t>. </a:t>
                      </a:r>
                      <a:endParaRPr lang="en-US" sz="1000" dirty="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6500">
                <a:tc>
                  <a:txBody>
                    <a:bodyPr/>
                    <a:lstStyle/>
                    <a:p>
                      <a:pPr marL="0" marR="0" algn="just">
                        <a:lnSpc>
                          <a:spcPct val="115000"/>
                        </a:lnSpc>
                        <a:spcBef>
                          <a:spcPts val="0"/>
                        </a:spcBef>
                        <a:spcAft>
                          <a:spcPts val="0"/>
                        </a:spcAft>
                      </a:pPr>
                      <a:r>
                        <a:rPr lang="en-US" sz="1000" b="1">
                          <a:latin typeface="Garamond"/>
                          <a:ea typeface="Calibri"/>
                          <a:cs typeface="Times New Roman"/>
                        </a:rPr>
                        <a:t>The Crusades </a:t>
                      </a:r>
                      <a:endParaRPr lang="en-US" sz="1000">
                        <a:latin typeface="Calibri"/>
                        <a:ea typeface="Calibri"/>
                        <a:cs typeface="Times New Roman"/>
                      </a:endParaRPr>
                    </a:p>
                    <a:p>
                      <a:pPr marL="0" marR="0">
                        <a:lnSpc>
                          <a:spcPct val="115000"/>
                        </a:lnSpc>
                        <a:spcBef>
                          <a:spcPts val="0"/>
                        </a:spcBef>
                        <a:spcAft>
                          <a:spcPts val="0"/>
                        </a:spcAft>
                      </a:pPr>
                      <a:r>
                        <a:rPr lang="en-US" sz="1000">
                          <a:latin typeface="Garamond"/>
                          <a:ea typeface="Calibri"/>
                          <a:cs typeface="Times New Roman"/>
                        </a:rPr>
                        <a:t>By 1000 the Christian ‘Holy Land’  (Palestine) was controlled by the Muslim Turks. European Christians waged holy wars against them to regain the Holy Land, so Christians could make safe pilgrimages. The Crusades lasted until 1291 and were eventually lost by the Christians, but the influence on Europe was powerful. Wealthy landowners (and their private armies) who had paid for the Crusades and/or died in the conflicts allowed for kings and queens to grow more powerful. The church grew more powerful as well. Trade and the sharing of ideas grew between Asia and Europe</a:t>
                      </a:r>
                      <a:endParaRPr lang="en-US" sz="100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360"/>
                        </a:lnSpc>
                        <a:spcBef>
                          <a:spcPts val="0"/>
                        </a:spcBef>
                        <a:spcAft>
                          <a:spcPts val="0"/>
                        </a:spcAft>
                      </a:pPr>
                      <a:r>
                        <a:rPr lang="en-US" sz="1000" b="1" dirty="0">
                          <a:latin typeface="Garamond"/>
                          <a:ea typeface="Times New Roman"/>
                        </a:rPr>
                        <a:t>Decline of Feudalism 1200’s – 1400’s</a:t>
                      </a:r>
                      <a:endParaRPr lang="en-US" sz="1000" dirty="0">
                        <a:latin typeface="Calibri"/>
                        <a:ea typeface="Times New Roman"/>
                      </a:endParaRPr>
                    </a:p>
                    <a:p>
                      <a:pPr marL="0" marR="0">
                        <a:lnSpc>
                          <a:spcPts val="1360"/>
                        </a:lnSpc>
                        <a:spcBef>
                          <a:spcPts val="0"/>
                        </a:spcBef>
                        <a:spcAft>
                          <a:spcPts val="0"/>
                        </a:spcAft>
                      </a:pPr>
                      <a:r>
                        <a:rPr lang="en-US" sz="1000" dirty="0">
                          <a:latin typeface="Garamond"/>
                          <a:ea typeface="Times New Roman"/>
                        </a:rPr>
                        <a:t>The decline of feudalism, which was the basis of life during the medieval period, greatly contributed to the rise of Renaissance. Due to development of trade and commerce during this period, there was great increase in prices which greatly benefited the craftsmen, merchants and cultivators. As the feudal lords could not in­crease their rents they were forced to borrow to maintain themselves. As the feudal lords were not able to repay the debts they were often obliged to sell off their lands. This gave a serious setback to feudalism and manorial life. All this paved the way for the Renaissance.</a:t>
                      </a:r>
                      <a:endParaRPr lang="en-US" sz="1000" dirty="0">
                        <a:latin typeface="Calibri"/>
                        <a:ea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latin typeface="Garamond"/>
                          <a:ea typeface="Calibri"/>
                          <a:cs typeface="Times New Roman"/>
                        </a:rPr>
                        <a:t>New Wealth</a:t>
                      </a:r>
                      <a:endParaRPr lang="en-US" sz="1000" dirty="0">
                        <a:latin typeface="Calibri"/>
                        <a:ea typeface="Calibri"/>
                        <a:cs typeface="Times New Roman"/>
                      </a:endParaRPr>
                    </a:p>
                    <a:p>
                      <a:pPr marL="0" marR="0">
                        <a:lnSpc>
                          <a:spcPct val="115000"/>
                        </a:lnSpc>
                        <a:spcBef>
                          <a:spcPts val="0"/>
                        </a:spcBef>
                        <a:spcAft>
                          <a:spcPts val="0"/>
                        </a:spcAft>
                      </a:pPr>
                      <a:r>
                        <a:rPr lang="en-US" sz="1000" dirty="0">
                          <a:latin typeface="Garamond"/>
                          <a:ea typeface="Calibri"/>
                          <a:cs typeface="Times New Roman"/>
                        </a:rPr>
                        <a:t>In the middle of the fourteenth century the </a:t>
                      </a:r>
                      <a:r>
                        <a:rPr lang="en-US" sz="1000" dirty="0">
                          <a:latin typeface="Calibri"/>
                          <a:ea typeface="Calibri"/>
                          <a:cs typeface="Times New Roman"/>
                        </a:rPr>
                        <a:t>Black Death swept across Europe, killing perhaps a third of the population. While devastating, some of the survivors found themselves better off financially and socially, with the same wealth spread among fewer people, and better potential for climbing the social ladder.</a:t>
                      </a:r>
                      <a:r>
                        <a:rPr lang="en-US" sz="1000" dirty="0">
                          <a:latin typeface="Garamond"/>
                          <a:ea typeface="Times New Roman"/>
                          <a:cs typeface="Times New Roman"/>
                        </a:rPr>
                        <a:t> These people were different from the medieval way of thinking.  They begin to focus more on self-improvement, the world, and education.  They educated their children and had them read the Classics.  Rather than emphasis the medieval idea that man is terrible and sinful, they emphasized the idea that man was created in God’s image.  </a:t>
                      </a:r>
                      <a:endParaRPr lang="en-US" sz="1000" dirty="0">
                        <a:latin typeface="Calibri"/>
                        <a:ea typeface="Calibri"/>
                        <a:cs typeface="Times New Roman"/>
                      </a:endParaRPr>
                    </a:p>
                  </a:txBody>
                  <a:tcPr marL="39073" marR="39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23477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32875245"/>
              </p:ext>
            </p:extLst>
          </p:nvPr>
        </p:nvGraphicFramePr>
        <p:xfrm>
          <a:off x="179512" y="116633"/>
          <a:ext cx="8208912" cy="6375686"/>
        </p:xfrm>
        <a:graphic>
          <a:graphicData uri="http://schemas.openxmlformats.org/drawingml/2006/table">
            <a:tbl>
              <a:tblPr/>
              <a:tblGrid>
                <a:gridCol w="4177657"/>
                <a:gridCol w="4031255"/>
              </a:tblGrid>
              <a:tr h="396246">
                <a:tc>
                  <a:txBody>
                    <a:bodyPr/>
                    <a:lstStyle/>
                    <a:p>
                      <a:pPr marL="0" marR="0" algn="ctr">
                        <a:lnSpc>
                          <a:spcPct val="115000"/>
                        </a:lnSpc>
                        <a:spcBef>
                          <a:spcPts val="0"/>
                        </a:spcBef>
                        <a:spcAft>
                          <a:spcPts val="0"/>
                        </a:spcAft>
                      </a:pPr>
                      <a:r>
                        <a:rPr lang="en-US" sz="2000" b="1" dirty="0">
                          <a:latin typeface="Garamond"/>
                          <a:ea typeface="Calibri"/>
                          <a:cs typeface="Times New Roman"/>
                        </a:rPr>
                        <a:t>Long Term Causes</a:t>
                      </a:r>
                      <a:endParaRPr lang="en-US" sz="2000" b="1" dirty="0">
                        <a:latin typeface="Calibri"/>
                        <a:ea typeface="Calibri"/>
                        <a:cs typeface="Times New Roman"/>
                      </a:endParaRPr>
                    </a:p>
                  </a:txBody>
                  <a:tcPr marL="41077" marR="41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gn="ctr">
                        <a:lnSpc>
                          <a:spcPct val="115000"/>
                        </a:lnSpc>
                        <a:spcBef>
                          <a:spcPts val="0"/>
                        </a:spcBef>
                        <a:spcAft>
                          <a:spcPts val="0"/>
                        </a:spcAft>
                      </a:pPr>
                      <a:r>
                        <a:rPr lang="en-US" sz="2000" b="1" dirty="0">
                          <a:latin typeface="Garamond"/>
                          <a:ea typeface="Calibri"/>
                          <a:cs typeface="Times New Roman"/>
                        </a:rPr>
                        <a:t>Short Term Causes</a:t>
                      </a:r>
                      <a:endParaRPr lang="en-US" sz="2000" b="1" dirty="0">
                        <a:latin typeface="Calibri"/>
                        <a:ea typeface="Calibri"/>
                        <a:cs typeface="Times New Roman"/>
                      </a:endParaRPr>
                    </a:p>
                  </a:txBody>
                  <a:tcPr marL="41077" marR="41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801222">
                <a:tc>
                  <a:txBody>
                    <a:bodyPr/>
                    <a:lstStyle/>
                    <a:p>
                      <a:pPr marL="0" marR="0" algn="just">
                        <a:lnSpc>
                          <a:spcPct val="115000"/>
                        </a:lnSpc>
                        <a:spcBef>
                          <a:spcPts val="0"/>
                        </a:spcBef>
                        <a:spcAft>
                          <a:spcPts val="0"/>
                        </a:spcAft>
                      </a:pPr>
                      <a:r>
                        <a:rPr lang="en-US" sz="1600" b="1" dirty="0" smtClean="0">
                          <a:latin typeface="Garamond"/>
                          <a:ea typeface="Calibri"/>
                          <a:cs typeface="Times New Roman"/>
                        </a:rPr>
                        <a:t>The</a:t>
                      </a:r>
                      <a:r>
                        <a:rPr lang="en-US" sz="1600" b="1" baseline="0" dirty="0" smtClean="0">
                          <a:latin typeface="Garamond"/>
                          <a:ea typeface="Calibri"/>
                          <a:cs typeface="Times New Roman"/>
                        </a:rPr>
                        <a:t> Crusades</a:t>
                      </a:r>
                      <a:endParaRPr lang="en-US" sz="1600" dirty="0">
                        <a:latin typeface="Calibri"/>
                        <a:ea typeface="Calibri"/>
                        <a:cs typeface="Times New Roman"/>
                      </a:endParaRPr>
                    </a:p>
                  </a:txBody>
                  <a:tcPr marL="41077" marR="41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Garamond"/>
                          <a:ea typeface="Times New Roman"/>
                          <a:cs typeface="Times New Roman"/>
                        </a:rPr>
                        <a:t>The invention of the printing </a:t>
                      </a:r>
                      <a:r>
                        <a:rPr lang="en-US" sz="1600" b="1" dirty="0" smtClean="0">
                          <a:latin typeface="Garamond"/>
                          <a:ea typeface="Times New Roman"/>
                          <a:cs typeface="Times New Roman"/>
                        </a:rPr>
                        <a:t>press</a:t>
                      </a:r>
                      <a:endParaRPr lang="en-US" sz="1600" dirty="0">
                        <a:latin typeface="Calibri"/>
                        <a:ea typeface="Calibri"/>
                        <a:cs typeface="Times New Roman"/>
                      </a:endParaRPr>
                    </a:p>
                  </a:txBody>
                  <a:tcPr marL="41077" marR="41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3029">
                <a:tc>
                  <a:txBody>
                    <a:bodyPr/>
                    <a:lstStyle/>
                    <a:p>
                      <a:pPr marL="0" marR="0" algn="just">
                        <a:lnSpc>
                          <a:spcPct val="115000"/>
                        </a:lnSpc>
                        <a:spcBef>
                          <a:spcPts val="0"/>
                        </a:spcBef>
                        <a:spcAft>
                          <a:spcPts val="0"/>
                        </a:spcAft>
                      </a:pPr>
                      <a:r>
                        <a:rPr lang="en-US" sz="1600" b="1" dirty="0" smtClean="0">
                          <a:latin typeface="Garamond"/>
                          <a:ea typeface="Calibri"/>
                          <a:cs typeface="Times New Roman"/>
                        </a:rPr>
                        <a:t>Revival of trade</a:t>
                      </a:r>
                      <a:endParaRPr lang="en-US" sz="1600" dirty="0">
                        <a:latin typeface="Calibri"/>
                        <a:ea typeface="Calibri"/>
                        <a:cs typeface="Times New Roman"/>
                      </a:endParaRPr>
                    </a:p>
                  </a:txBody>
                  <a:tcPr marL="41077" marR="41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Garamond"/>
                          <a:ea typeface="Times New Roman"/>
                          <a:cs typeface="Times New Roman"/>
                        </a:rPr>
                        <a:t>The Fall of </a:t>
                      </a:r>
                      <a:r>
                        <a:rPr lang="en-US" sz="1600" b="1" dirty="0" smtClean="0">
                          <a:latin typeface="Garamond"/>
                          <a:ea typeface="Times New Roman"/>
                          <a:cs typeface="Times New Roman"/>
                        </a:rPr>
                        <a:t>Constantinople</a:t>
                      </a:r>
                      <a:endParaRPr lang="en-US" sz="1600" dirty="0">
                        <a:latin typeface="Calibri"/>
                        <a:ea typeface="Calibri"/>
                        <a:cs typeface="Times New Roman"/>
                      </a:endParaRPr>
                    </a:p>
                  </a:txBody>
                  <a:tcPr marL="41077" marR="41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63029">
                <a:tc>
                  <a:txBody>
                    <a:bodyPr/>
                    <a:lstStyle/>
                    <a:p>
                      <a:pPr marL="0" marR="0">
                        <a:lnSpc>
                          <a:spcPct val="115000"/>
                        </a:lnSpc>
                        <a:spcBef>
                          <a:spcPts val="0"/>
                        </a:spcBef>
                        <a:spcAft>
                          <a:spcPts val="0"/>
                        </a:spcAft>
                      </a:pPr>
                      <a:r>
                        <a:rPr lang="en-US" sz="1600" b="1" dirty="0" smtClean="0">
                          <a:solidFill>
                            <a:srgbClr val="000000"/>
                          </a:solidFill>
                          <a:latin typeface="Garamond"/>
                          <a:ea typeface="Calibri"/>
                          <a:cs typeface="Times New Roman"/>
                        </a:rPr>
                        <a:t>Growth</a:t>
                      </a:r>
                      <a:r>
                        <a:rPr lang="en-US" sz="1600" b="1" baseline="0" dirty="0" smtClean="0">
                          <a:solidFill>
                            <a:srgbClr val="000000"/>
                          </a:solidFill>
                          <a:latin typeface="Garamond"/>
                          <a:ea typeface="Calibri"/>
                          <a:cs typeface="Times New Roman"/>
                        </a:rPr>
                        <a:t> of Nations</a:t>
                      </a:r>
                      <a:endParaRPr lang="en-US" sz="1600" dirty="0">
                        <a:latin typeface="Calibri"/>
                        <a:ea typeface="Calibri"/>
                        <a:cs typeface="Times New Roman"/>
                      </a:endParaRPr>
                    </a:p>
                  </a:txBody>
                  <a:tcPr marL="41077" marR="41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a:latin typeface="Garamond"/>
                          <a:ea typeface="Calibri"/>
                          <a:cs typeface="Times New Roman"/>
                        </a:rPr>
                        <a:t>New Wealth</a:t>
                      </a:r>
                      <a:endParaRPr lang="en-US" sz="1600" dirty="0">
                        <a:latin typeface="Calibri"/>
                        <a:ea typeface="Calibri"/>
                        <a:cs typeface="Times New Roman"/>
                      </a:endParaRPr>
                    </a:p>
                    <a:p>
                      <a:pPr marL="0" marR="0">
                        <a:lnSpc>
                          <a:spcPct val="115000"/>
                        </a:lnSpc>
                        <a:spcBef>
                          <a:spcPts val="0"/>
                        </a:spcBef>
                        <a:spcAft>
                          <a:spcPts val="0"/>
                        </a:spcAft>
                      </a:pPr>
                      <a:endParaRPr lang="en-US" sz="1600" dirty="0">
                        <a:latin typeface="Calibri"/>
                        <a:ea typeface="Calibri"/>
                        <a:cs typeface="Times New Roman"/>
                      </a:endParaRPr>
                    </a:p>
                  </a:txBody>
                  <a:tcPr marL="41077" marR="41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6080">
                <a:tc>
                  <a:txBody>
                    <a:bodyPr/>
                    <a:lstStyle/>
                    <a:p>
                      <a:pPr marL="0" marR="0">
                        <a:lnSpc>
                          <a:spcPts val="1360"/>
                        </a:lnSpc>
                        <a:spcBef>
                          <a:spcPts val="0"/>
                        </a:spcBef>
                        <a:spcAft>
                          <a:spcPts val="0"/>
                        </a:spcAft>
                      </a:pPr>
                      <a:r>
                        <a:rPr lang="en-US" sz="1600" b="1" dirty="0" smtClean="0">
                          <a:latin typeface="Garamond"/>
                          <a:ea typeface="Times New Roman"/>
                        </a:rPr>
                        <a:t>Problems</a:t>
                      </a:r>
                      <a:r>
                        <a:rPr lang="en-US" sz="1600" b="1" baseline="0" dirty="0" smtClean="0">
                          <a:latin typeface="Garamond"/>
                          <a:ea typeface="Times New Roman"/>
                        </a:rPr>
                        <a:t> within Church</a:t>
                      </a:r>
                      <a:endParaRPr lang="en-US" sz="1600" b="1" dirty="0" smtClean="0">
                        <a:latin typeface="Garamond"/>
                        <a:ea typeface="Times New Roman"/>
                      </a:endParaRPr>
                    </a:p>
                  </a:txBody>
                  <a:tcPr marL="41077" marR="41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600" b="1" dirty="0" smtClean="0">
                          <a:latin typeface="Garamond"/>
                          <a:ea typeface="Calibri"/>
                          <a:cs typeface="Times New Roman"/>
                        </a:rPr>
                        <a:t>The </a:t>
                      </a:r>
                      <a:r>
                        <a:rPr lang="en-US" sz="1600" b="1" dirty="0">
                          <a:latin typeface="Garamond"/>
                          <a:ea typeface="Calibri"/>
                          <a:cs typeface="Times New Roman"/>
                        </a:rPr>
                        <a:t>Black Death Begins (1348</a:t>
                      </a:r>
                      <a:r>
                        <a:rPr lang="en-US" sz="1600" b="1" dirty="0" smtClean="0">
                          <a:latin typeface="Garamond"/>
                          <a:ea typeface="Calibri"/>
                          <a:cs typeface="Times New Roman"/>
                        </a:rPr>
                        <a:t>)</a:t>
                      </a:r>
                      <a:endParaRPr lang="en-US" sz="1600" dirty="0">
                        <a:latin typeface="Calibri"/>
                        <a:ea typeface="Calibri"/>
                        <a:cs typeface="Times New Roman"/>
                      </a:endParaRPr>
                    </a:p>
                  </a:txBody>
                  <a:tcPr marL="41077" marR="41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6080">
                <a:tc>
                  <a:txBody>
                    <a:bodyPr/>
                    <a:lstStyle/>
                    <a:p>
                      <a:pPr marL="0" marR="0" indent="0" algn="l" defTabSz="914400" rtl="0" eaLnBrk="1" fontAlgn="auto" latinLnBrk="0" hangingPunct="1">
                        <a:lnSpc>
                          <a:spcPts val="1360"/>
                        </a:lnSpc>
                        <a:spcBef>
                          <a:spcPts val="0"/>
                        </a:spcBef>
                        <a:spcAft>
                          <a:spcPts val="0"/>
                        </a:spcAft>
                        <a:buClrTx/>
                        <a:buSzTx/>
                        <a:buFontTx/>
                        <a:buNone/>
                        <a:tabLst/>
                        <a:defRPr/>
                      </a:pPr>
                      <a:r>
                        <a:rPr lang="en-US" sz="1600" b="1" dirty="0" smtClean="0">
                          <a:latin typeface="Garamond"/>
                          <a:ea typeface="Times New Roman"/>
                        </a:rPr>
                        <a:t>Decline of Feudalism 1200’s – 1400’s</a:t>
                      </a:r>
                      <a:endParaRPr lang="en-US" sz="1600" dirty="0" smtClean="0">
                        <a:latin typeface="Calibri"/>
                        <a:ea typeface="Times New Roman"/>
                      </a:endParaRPr>
                    </a:p>
                    <a:p>
                      <a:pPr marL="0" marR="0">
                        <a:lnSpc>
                          <a:spcPts val="1360"/>
                        </a:lnSpc>
                        <a:spcBef>
                          <a:spcPts val="0"/>
                        </a:spcBef>
                        <a:spcAft>
                          <a:spcPts val="0"/>
                        </a:spcAft>
                      </a:pPr>
                      <a:endParaRPr lang="en-US" sz="1600" dirty="0">
                        <a:latin typeface="Calibri"/>
                        <a:ea typeface="Times New Roman"/>
                      </a:endParaRPr>
                    </a:p>
                  </a:txBody>
                  <a:tcPr marL="41077" marR="41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n-US" sz="1600" dirty="0">
                        <a:latin typeface="Calibri"/>
                        <a:ea typeface="Calibri"/>
                        <a:cs typeface="Times New Roman"/>
                      </a:endParaRPr>
                    </a:p>
                  </a:txBody>
                  <a:tcPr marL="41077" marR="41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4475439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573</TotalTime>
  <Words>870</Words>
  <Application>Microsoft Macintosh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What Caused the Renaissance?</vt:lpstr>
      <vt:lpstr>PowerPoint Presentation</vt:lpstr>
      <vt:lpstr>PowerPoint Presentation</vt:lpstr>
      <vt:lpstr>PowerPoint Presentation</vt:lpstr>
      <vt:lpstr>What really caused the Renaissance?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happened in 1905?</dc:title>
  <dc:creator>Ben</dc:creator>
  <cp:lastModifiedBy>seisen</cp:lastModifiedBy>
  <cp:revision>27</cp:revision>
  <dcterms:created xsi:type="dcterms:W3CDTF">2004-12-22T14:45:49Z</dcterms:created>
  <dcterms:modified xsi:type="dcterms:W3CDTF">2013-08-28T01:47:58Z</dcterms:modified>
</cp:coreProperties>
</file>