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40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DD0DBF5-9DC4-4B5A-ACBD-451C6F7CB469}" type="datetimeFigureOut">
              <a:rPr lang="en-US" smtClean="0"/>
              <a:pPr/>
              <a:t>10/18/2012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88CF52-792B-4E6C-8293-0ED39D759B2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D0DBF5-9DC4-4B5A-ACBD-451C6F7CB469}" type="datetimeFigureOut">
              <a:rPr lang="en-US" smtClean="0"/>
              <a:pPr/>
              <a:t>10/18/2012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88CF52-792B-4E6C-8293-0ED39D759B2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rgbClr val="FF0000"/>
                </a:solidFill>
              </a:rPr>
              <a:t>Sparta vs. Athens</a:t>
            </a:r>
            <a:endParaRPr lang="en-US" dirty="0">
              <a:solidFill>
                <a:srgbClr val="FF0000"/>
              </a:solidFill>
            </a:endParaRPr>
          </a:p>
        </p:txBody>
      </p:sp>
      <p:sp>
        <p:nvSpPr>
          <p:cNvPr id="3" name="Subtitle 2"/>
          <p:cNvSpPr>
            <a:spLocks noGrp="1"/>
          </p:cNvSpPr>
          <p:nvPr>
            <p:ph type="subTitle" idx="1"/>
          </p:nvPr>
        </p:nvSpPr>
        <p:spPr/>
        <p:txBody>
          <a:bodyPr/>
          <a:lstStyle/>
          <a:p>
            <a:r>
              <a:rPr lang="en-US" dirty="0" smtClean="0"/>
              <a:t>Political Systems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Sparta</a:t>
            </a:r>
            <a:endParaRPr lang="en-US" dirty="0">
              <a:solidFill>
                <a:srgbClr val="FF0000"/>
              </a:solidFill>
            </a:endParaRPr>
          </a:p>
        </p:txBody>
      </p:sp>
      <p:sp>
        <p:nvSpPr>
          <p:cNvPr id="3" name="Content Placeholder 2"/>
          <p:cNvSpPr>
            <a:spLocks noGrp="1"/>
          </p:cNvSpPr>
          <p:nvPr>
            <p:ph idx="1"/>
          </p:nvPr>
        </p:nvSpPr>
        <p:spPr>
          <a:xfrm>
            <a:off x="457200" y="1600201"/>
            <a:ext cx="8229600" cy="2057400"/>
          </a:xfrm>
        </p:spPr>
        <p:txBody>
          <a:bodyPr/>
          <a:lstStyle/>
          <a:p>
            <a:r>
              <a:rPr lang="en-US" i="1" dirty="0" smtClean="0"/>
              <a:t>Totalitarianism: it </a:t>
            </a:r>
            <a:r>
              <a:rPr lang="en-US" dirty="0" smtClean="0"/>
              <a:t>is </a:t>
            </a:r>
            <a:r>
              <a:rPr lang="en-US" dirty="0"/>
              <a:t>a form of government that uses force and power to rule a people. This form of culture had its roots in the ancient Greek city-state of Sparta.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143000"/>
          </a:xfrm>
        </p:spPr>
        <p:txBody>
          <a:bodyPr/>
          <a:lstStyle/>
          <a:p>
            <a:r>
              <a:rPr lang="en-US" dirty="0" smtClean="0">
                <a:solidFill>
                  <a:srgbClr val="FF0000"/>
                </a:solidFill>
              </a:rPr>
              <a:t>Totalitarian Sparta</a:t>
            </a:r>
            <a:endParaRPr lang="en-US" dirty="0">
              <a:solidFill>
                <a:srgbClr val="FF0000"/>
              </a:solidFill>
            </a:endParaRPr>
          </a:p>
        </p:txBody>
      </p:sp>
      <p:sp>
        <p:nvSpPr>
          <p:cNvPr id="3" name="Content Placeholder 2"/>
          <p:cNvSpPr>
            <a:spLocks noGrp="1"/>
          </p:cNvSpPr>
          <p:nvPr>
            <p:ph idx="1"/>
          </p:nvPr>
        </p:nvSpPr>
        <p:spPr>
          <a:xfrm>
            <a:off x="152400" y="1219200"/>
            <a:ext cx="4495800" cy="5486400"/>
          </a:xfrm>
        </p:spPr>
        <p:txBody>
          <a:bodyPr>
            <a:normAutofit fontScale="62500" lnSpcReduction="20000"/>
          </a:bodyPr>
          <a:lstStyle/>
          <a:p>
            <a:r>
              <a:rPr lang="en-US" dirty="0"/>
              <a:t>Within Sparta there existed three groups: slaves, known as Helots; Spartan females, who were taught to be fit, brave, and patriotic; and Spartan males, all of whom became warriors. </a:t>
            </a:r>
            <a:endParaRPr lang="en-US" dirty="0" smtClean="0"/>
          </a:p>
          <a:p>
            <a:r>
              <a:rPr lang="en-US" dirty="0" smtClean="0"/>
              <a:t>Newborn </a:t>
            </a:r>
            <a:r>
              <a:rPr lang="en-US" dirty="0"/>
              <a:t>males judged to be weak were left to die of exposure. </a:t>
            </a:r>
            <a:endParaRPr lang="en-US" dirty="0" smtClean="0"/>
          </a:p>
          <a:p>
            <a:r>
              <a:rPr lang="en-US" dirty="0" smtClean="0"/>
              <a:t>At </a:t>
            </a:r>
            <a:r>
              <a:rPr lang="en-US" dirty="0"/>
              <a:t>the age of seven, boys left home to live in barracks and receive military training from older boys. </a:t>
            </a:r>
            <a:endParaRPr lang="en-US" dirty="0" smtClean="0"/>
          </a:p>
          <a:p>
            <a:r>
              <a:rPr lang="en-US" dirty="0" smtClean="0"/>
              <a:t>Boys </a:t>
            </a:r>
            <a:r>
              <a:rPr lang="en-US" dirty="0"/>
              <a:t>went barefoot, wore minimal clothing (even in winter), practiced all forms of athletics, and received military instruction. </a:t>
            </a:r>
            <a:endParaRPr lang="en-US" dirty="0" smtClean="0"/>
          </a:p>
          <a:p>
            <a:r>
              <a:rPr lang="en-US" dirty="0" smtClean="0"/>
              <a:t>They </a:t>
            </a:r>
            <a:r>
              <a:rPr lang="en-US" dirty="0"/>
              <a:t>married at age 20 but continued to live in the barracks. </a:t>
            </a:r>
            <a:endParaRPr lang="en-US" dirty="0" smtClean="0"/>
          </a:p>
          <a:p>
            <a:r>
              <a:rPr lang="en-US" dirty="0" smtClean="0"/>
              <a:t>The </a:t>
            </a:r>
            <a:r>
              <a:rPr lang="en-US" dirty="0"/>
              <a:t>Helots provided the necessary food and labor for Spartan males and females.</a:t>
            </a:r>
          </a:p>
        </p:txBody>
      </p:sp>
      <p:pic>
        <p:nvPicPr>
          <p:cNvPr id="1027" name="Picture 3" descr="A Spartan boy going off to military camp"/>
          <p:cNvPicPr>
            <a:picLocks noChangeAspect="1" noChangeArrowheads="1"/>
          </p:cNvPicPr>
          <p:nvPr/>
        </p:nvPicPr>
        <p:blipFill>
          <a:blip r:embed="rId2" cstate="print"/>
          <a:srcRect/>
          <a:stretch>
            <a:fillRect/>
          </a:stretch>
        </p:blipFill>
        <p:spPr bwMode="auto">
          <a:xfrm>
            <a:off x="5410200" y="1066800"/>
            <a:ext cx="3077244" cy="2295526"/>
          </a:xfrm>
          <a:prstGeom prst="rect">
            <a:avLst/>
          </a:prstGeom>
          <a:noFill/>
        </p:spPr>
      </p:pic>
      <p:pic>
        <p:nvPicPr>
          <p:cNvPr id="1031" name="Picture 7" descr="http://agp.archeio.gr/media/Political_Systems/Sparta.jpg"/>
          <p:cNvPicPr>
            <a:picLocks noChangeAspect="1" noChangeArrowheads="1"/>
          </p:cNvPicPr>
          <p:nvPr/>
        </p:nvPicPr>
        <p:blipFill>
          <a:blip r:embed="rId3" cstate="print"/>
          <a:srcRect/>
          <a:stretch>
            <a:fillRect/>
          </a:stretch>
        </p:blipFill>
        <p:spPr bwMode="auto">
          <a:xfrm>
            <a:off x="4495800" y="3781425"/>
            <a:ext cx="5248275" cy="3076575"/>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Democratic Athens</a:t>
            </a:r>
            <a:endParaRPr lang="en-US" dirty="0">
              <a:solidFill>
                <a:srgbClr val="FF0000"/>
              </a:solidFill>
            </a:endParaRPr>
          </a:p>
        </p:txBody>
      </p:sp>
      <p:sp>
        <p:nvSpPr>
          <p:cNvPr id="3" name="Content Placeholder 2"/>
          <p:cNvSpPr>
            <a:spLocks noGrp="1"/>
          </p:cNvSpPr>
          <p:nvPr>
            <p:ph idx="1"/>
          </p:nvPr>
        </p:nvSpPr>
        <p:spPr>
          <a:xfrm>
            <a:off x="152400" y="1447800"/>
            <a:ext cx="5562600" cy="5105400"/>
          </a:xfrm>
        </p:spPr>
        <p:txBody>
          <a:bodyPr>
            <a:normAutofit fontScale="77500" lnSpcReduction="20000"/>
          </a:bodyPr>
          <a:lstStyle/>
          <a:p>
            <a:r>
              <a:rPr lang="en-US" dirty="0"/>
              <a:t>In </a:t>
            </a:r>
            <a:r>
              <a:rPr lang="en-US" dirty="0" smtClean="0"/>
              <a:t>Athens </a:t>
            </a:r>
            <a:r>
              <a:rPr lang="en-US" dirty="0"/>
              <a:t>all citizens participated in Athenian governmental activities. </a:t>
            </a:r>
            <a:endParaRPr lang="en-US" dirty="0" smtClean="0"/>
          </a:p>
          <a:p>
            <a:r>
              <a:rPr lang="en-US" dirty="0" smtClean="0"/>
              <a:t>All </a:t>
            </a:r>
            <a:r>
              <a:rPr lang="en-US" dirty="0"/>
              <a:t>citizens were equal before the law and participated in the government. </a:t>
            </a:r>
            <a:endParaRPr lang="en-US" dirty="0" smtClean="0"/>
          </a:p>
          <a:p>
            <a:r>
              <a:rPr lang="en-US" dirty="0" smtClean="0"/>
              <a:t>Slaves </a:t>
            </a:r>
            <a:r>
              <a:rPr lang="en-US" dirty="0"/>
              <a:t>and women, however, were not allowed citizenship. </a:t>
            </a:r>
            <a:endParaRPr lang="en-US" dirty="0" smtClean="0"/>
          </a:p>
          <a:p>
            <a:r>
              <a:rPr lang="en-US" dirty="0" smtClean="0"/>
              <a:t>Athenians </a:t>
            </a:r>
            <a:r>
              <a:rPr lang="en-US" dirty="0"/>
              <a:t>eventually abolished slavery and developed a direct democracy where citizens chose the members of the powerful Assembly. </a:t>
            </a:r>
            <a:endParaRPr lang="en-US" dirty="0" smtClean="0"/>
          </a:p>
          <a:p>
            <a:r>
              <a:rPr lang="en-US" dirty="0" smtClean="0"/>
              <a:t>Athenian </a:t>
            </a:r>
            <a:r>
              <a:rPr lang="en-US" dirty="0"/>
              <a:t>youth were encouraged to develop artistic and intellectual talents to such a degree that historians refer to their developments in the arts and politics as a “Golden Age.”</a:t>
            </a:r>
          </a:p>
        </p:txBody>
      </p:sp>
      <p:pic>
        <p:nvPicPr>
          <p:cNvPr id="7170" name="Picture 2" descr="http://fillinspace.files.wordpress.com/2011/02/athens1.gif"/>
          <p:cNvPicPr>
            <a:picLocks noChangeAspect="1" noChangeArrowheads="1"/>
          </p:cNvPicPr>
          <p:nvPr/>
        </p:nvPicPr>
        <p:blipFill>
          <a:blip r:embed="rId2" cstate="print"/>
          <a:srcRect/>
          <a:stretch>
            <a:fillRect/>
          </a:stretch>
        </p:blipFill>
        <p:spPr bwMode="auto">
          <a:xfrm>
            <a:off x="5400946" y="4876800"/>
            <a:ext cx="3743053" cy="1981200"/>
          </a:xfrm>
          <a:prstGeom prst="rect">
            <a:avLst/>
          </a:prstGeom>
          <a:noFill/>
        </p:spPr>
      </p:pic>
      <p:pic>
        <p:nvPicPr>
          <p:cNvPr id="7172" name="Picture 4" descr="https://www2.bc.edu/~gilligdd/Greek%20Sculpture.jpg"/>
          <p:cNvPicPr>
            <a:picLocks noChangeAspect="1" noChangeArrowheads="1"/>
          </p:cNvPicPr>
          <p:nvPr/>
        </p:nvPicPr>
        <p:blipFill>
          <a:blip r:embed="rId3" cstate="print"/>
          <a:srcRect/>
          <a:stretch>
            <a:fillRect/>
          </a:stretch>
        </p:blipFill>
        <p:spPr bwMode="auto">
          <a:xfrm>
            <a:off x="5562600" y="1295400"/>
            <a:ext cx="3405151" cy="3040063"/>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943600"/>
          </a:xfrm>
        </p:spPr>
        <p:txBody>
          <a:bodyPr>
            <a:normAutofit fontScale="92500" lnSpcReduction="10000"/>
          </a:bodyPr>
          <a:lstStyle/>
          <a:p>
            <a:pPr>
              <a:buNone/>
            </a:pPr>
            <a:r>
              <a:rPr lang="en-US" dirty="0" smtClean="0"/>
              <a:t>	</a:t>
            </a:r>
            <a:r>
              <a:rPr lang="en-US" i="1" dirty="0" smtClean="0">
                <a:solidFill>
                  <a:srgbClr val="FF0000"/>
                </a:solidFill>
              </a:rPr>
              <a:t>“</a:t>
            </a:r>
            <a:r>
              <a:rPr lang="en-US" i="1" dirty="0">
                <a:solidFill>
                  <a:srgbClr val="FF0000"/>
                </a:solidFill>
              </a:rPr>
              <a:t>The fundamental motif through all the centuries has been the principle that force and power are the determining factors. All development is struggle. Only force rules. Force is the first law. . . . Only through struggle have states and the world become great. If one should ask whether this struggle is gruesome, then the only answer could be—for the weak, yes, for humanity as a whole, no. Instead of everlasting struggle, the world preaches cowardly pacifism, and everlasting peace. These three things, considered in the light of their ultimate consequences, are the causes of the downfall of all humanity.”</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a:bodyPr>
          <a:lstStyle/>
          <a:p>
            <a:pPr>
              <a:buNone/>
            </a:pPr>
            <a:r>
              <a:rPr lang="en-US" dirty="0"/>
              <a:t>	</a:t>
            </a:r>
            <a:r>
              <a:rPr lang="en-US" dirty="0" smtClean="0">
                <a:solidFill>
                  <a:srgbClr val="FF0000"/>
                </a:solidFill>
              </a:rPr>
              <a:t>“</a:t>
            </a:r>
            <a:r>
              <a:rPr lang="en-US" i="1" dirty="0">
                <a:solidFill>
                  <a:srgbClr val="FF0000"/>
                </a:solidFill>
              </a:rPr>
              <a:t>We hold these truths to be self evident, that all men are created equal, that they are endowed by their Creator with certain unalienable Rights,* that among these are life, liberty and the pursuit of happiness; that to secure these rights Governments are instituted among Men, deriving their just powers from the consent of the governed</a:t>
            </a:r>
            <a:r>
              <a:rPr lang="en-US" dirty="0"/>
              <a:t>.</a:t>
            </a:r>
            <a:r>
              <a:rPr lang="en-US" dirty="0">
                <a:solidFill>
                  <a:srgbClr val="FF0000"/>
                </a:solidFill>
              </a:rPr>
              <a:t>”</a:t>
            </a:r>
          </a:p>
          <a:p>
            <a:pPr>
              <a:buNone/>
            </a:pPr>
            <a:r>
              <a:rPr lang="en-US" sz="2800" dirty="0" smtClean="0"/>
              <a:t> </a:t>
            </a:r>
          </a:p>
          <a:p>
            <a:pPr>
              <a:buNone/>
            </a:pPr>
            <a:r>
              <a:rPr lang="en-US" sz="2800" dirty="0" smtClean="0"/>
              <a:t>	Discuss: unalienable rights and the </a:t>
            </a:r>
            <a:r>
              <a:rPr lang="en-US" sz="2800" dirty="0"/>
              <a:t>meaning of “just powers from the consent of the governed.”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TotalTime>
  <Words>250</Words>
  <Application>Microsoft Office PowerPoint</Application>
  <PresentationFormat>On-screen Show (4:3)</PresentationFormat>
  <Paragraphs>21</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Sparta vs. Athens</vt:lpstr>
      <vt:lpstr>Sparta</vt:lpstr>
      <vt:lpstr>Totalitarian Sparta</vt:lpstr>
      <vt:lpstr>Democratic Athens</vt:lpstr>
      <vt:lpstr>Slide 5</vt:lpstr>
      <vt:lpstr>Slide 6</vt:lpstr>
    </vt:vector>
  </TitlesOfParts>
  <Company>cisjapan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Sparta vs. Athens</dc:title>
  <dc:creator>dbevan</dc:creator>
  <cp:lastModifiedBy>dbevan</cp:lastModifiedBy>
  <cp:revision>5</cp:revision>
  <dcterms:created xsi:type="dcterms:W3CDTF">2012-10-17T05:33:40Z</dcterms:created>
  <dcterms:modified xsi:type="dcterms:W3CDTF">2012-10-18T01:25:16Z</dcterms:modified>
</cp:coreProperties>
</file>