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7" r:id="rId9"/>
    <p:sldId id="268" r:id="rId10"/>
    <p:sldId id="269" r:id="rId11"/>
    <p:sldId id="270" r:id="rId12"/>
    <p:sldId id="271" r:id="rId13"/>
    <p:sldId id="272" r:id="rId14"/>
    <p:sldId id="316" r:id="rId15"/>
    <p:sldId id="317" r:id="rId16"/>
    <p:sldId id="318" r:id="rId17"/>
    <p:sldId id="319" r:id="rId18"/>
    <p:sldId id="273" r:id="rId19"/>
    <p:sldId id="274" r:id="rId20"/>
    <p:sldId id="275" r:id="rId21"/>
    <p:sldId id="276" r:id="rId22"/>
    <p:sldId id="277" r:id="rId23"/>
    <p:sldId id="278" r:id="rId24"/>
    <p:sldId id="279" r:id="rId25"/>
    <p:sldId id="280" r:id="rId26"/>
    <p:sldId id="281" r:id="rId27"/>
    <p:sldId id="283" r:id="rId28"/>
    <p:sldId id="287" r:id="rId29"/>
    <p:sldId id="288" r:id="rId30"/>
    <p:sldId id="289" r:id="rId31"/>
    <p:sldId id="290" r:id="rId32"/>
    <p:sldId id="291" r:id="rId33"/>
    <p:sldId id="292" r:id="rId34"/>
    <p:sldId id="294" r:id="rId35"/>
    <p:sldId id="295" r:id="rId36"/>
    <p:sldId id="296" r:id="rId37"/>
    <p:sldId id="297" r:id="rId38"/>
    <p:sldId id="298" r:id="rId39"/>
    <p:sldId id="299" r:id="rId40"/>
    <p:sldId id="301" r:id="rId41"/>
    <p:sldId id="302" r:id="rId42"/>
    <p:sldId id="303" r:id="rId43"/>
    <p:sldId id="305" r:id="rId44"/>
    <p:sldId id="306" r:id="rId45"/>
    <p:sldId id="310" r:id="rId46"/>
    <p:sldId id="314" r:id="rId47"/>
    <p:sldId id="31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40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3F2BE5-61E0-474F-AF68-E6BBAA1D4E37}" type="datetimeFigureOut">
              <a:rPr lang="en-US" smtClean="0"/>
              <a:pPr/>
              <a:t>11/26/2012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ADDB39-1D4A-43D8-B993-D9A1007CC74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ADDB39-1D4A-43D8-B993-D9A1007CC74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B6F0CA-534F-493D-9259-84941813399F}"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D0581-DC16-4364-A6A1-BA711BAB1E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B6F0CA-534F-493D-9259-84941813399F}"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D0581-DC16-4364-A6A1-BA711BAB1E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B6F0CA-534F-493D-9259-84941813399F}"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D0581-DC16-4364-A6A1-BA711BAB1E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B6F0CA-534F-493D-9259-84941813399F}"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D0581-DC16-4364-A6A1-BA711BAB1E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B6F0CA-534F-493D-9259-84941813399F}"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D0581-DC16-4364-A6A1-BA711BAB1E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B6F0CA-534F-493D-9259-84941813399F}" type="datetimeFigureOut">
              <a:rPr lang="en-US" smtClean="0"/>
              <a:pPr/>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D0581-DC16-4364-A6A1-BA711BAB1E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B6F0CA-534F-493D-9259-84941813399F}" type="datetimeFigureOut">
              <a:rPr lang="en-US" smtClean="0"/>
              <a:pPr/>
              <a:t>11/26/2012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4D0581-DC16-4364-A6A1-BA711BAB1E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B6F0CA-534F-493D-9259-84941813399F}" type="datetimeFigureOut">
              <a:rPr lang="en-US" smtClean="0"/>
              <a:pPr/>
              <a:t>11/26/2012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4D0581-DC16-4364-A6A1-BA711BAB1E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6F0CA-534F-493D-9259-84941813399F}" type="datetimeFigureOut">
              <a:rPr lang="en-US" smtClean="0"/>
              <a:pPr/>
              <a:t>11/26/2012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4D0581-DC16-4364-A6A1-BA711BAB1E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B6F0CA-534F-493D-9259-84941813399F}" type="datetimeFigureOut">
              <a:rPr lang="en-US" smtClean="0"/>
              <a:pPr/>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D0581-DC16-4364-A6A1-BA711BAB1E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B6F0CA-534F-493D-9259-84941813399F}" type="datetimeFigureOut">
              <a:rPr lang="en-US" smtClean="0"/>
              <a:pPr/>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D0581-DC16-4364-A6A1-BA711BAB1E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6F0CA-534F-493D-9259-84941813399F}" type="datetimeFigureOut">
              <a:rPr lang="en-US" smtClean="0"/>
              <a:pPr/>
              <a:t>11/26/2012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D0581-DC16-4364-A6A1-BA711BAB1E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Analyzing Cultural Geography</a:t>
            </a:r>
          </a:p>
        </p:txBody>
      </p:sp>
      <p:sp>
        <p:nvSpPr>
          <p:cNvPr id="3" name="Subtitle 2"/>
          <p:cNvSpPr>
            <a:spLocks noGrp="1"/>
          </p:cNvSpPr>
          <p:nvPr>
            <p:ph type="subTitle" idx="1"/>
          </p:nvPr>
        </p:nvSpPr>
        <p:spPr/>
        <p:txBody>
          <a:bodyPr/>
          <a:lstStyle/>
          <a:p>
            <a:r>
              <a:rPr lang="en-US" dirty="0"/>
              <a:t>Parts taken from the 2012 AP Princeton Review Human Geography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Hindu Architecture</a:t>
            </a:r>
          </a:p>
        </p:txBody>
      </p:sp>
      <p:sp>
        <p:nvSpPr>
          <p:cNvPr id="3" name="Content Placeholder 2"/>
          <p:cNvSpPr>
            <a:spLocks noGrp="1"/>
          </p:cNvSpPr>
          <p:nvPr>
            <p:ph idx="1"/>
          </p:nvPr>
        </p:nvSpPr>
        <p:spPr>
          <a:xfrm>
            <a:off x="457200" y="1600200"/>
            <a:ext cx="4114800" cy="4525963"/>
          </a:xfrm>
        </p:spPr>
        <p:txBody>
          <a:bodyPr>
            <a:normAutofit fontScale="92500"/>
          </a:bodyPr>
          <a:lstStyle/>
          <a:p>
            <a:r>
              <a:rPr lang="en-US" dirty="0">
                <a:solidFill>
                  <a:schemeClr val="bg1"/>
                </a:solidFill>
              </a:rPr>
              <a:t>Rectangular-shaped main body and have one or more short towers of carved stone</a:t>
            </a:r>
          </a:p>
          <a:p>
            <a:r>
              <a:rPr lang="en-US" dirty="0">
                <a:solidFill>
                  <a:schemeClr val="bg1"/>
                </a:solidFill>
              </a:rPr>
              <a:t>Often feature stepped sides and display carvings of the heads and faces of deities</a:t>
            </a:r>
          </a:p>
        </p:txBody>
      </p:sp>
      <p:pic>
        <p:nvPicPr>
          <p:cNvPr id="26626" name="Picture 2" descr="http://whc.unesco.org/uploads/thumbs/site_0668_0022-469-0-20100930150646.jpg"/>
          <p:cNvPicPr>
            <a:picLocks noChangeAspect="1" noChangeArrowheads="1"/>
          </p:cNvPicPr>
          <p:nvPr/>
        </p:nvPicPr>
        <p:blipFill>
          <a:blip r:embed="rId3" cstate="print"/>
          <a:srcRect/>
          <a:stretch>
            <a:fillRect/>
          </a:stretch>
        </p:blipFill>
        <p:spPr bwMode="auto">
          <a:xfrm>
            <a:off x="4676775" y="1747837"/>
            <a:ext cx="4467225" cy="336232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Buddhist Architecture</a:t>
            </a:r>
          </a:p>
        </p:txBody>
      </p:sp>
      <p:sp>
        <p:nvSpPr>
          <p:cNvPr id="3" name="Content Placeholder 2"/>
          <p:cNvSpPr>
            <a:spLocks noGrp="1"/>
          </p:cNvSpPr>
          <p:nvPr>
            <p:ph idx="1"/>
          </p:nvPr>
        </p:nvSpPr>
        <p:spPr>
          <a:xfrm>
            <a:off x="0" y="1600200"/>
            <a:ext cx="4572000" cy="5257800"/>
          </a:xfrm>
        </p:spPr>
        <p:txBody>
          <a:bodyPr>
            <a:normAutofit fontScale="70000" lnSpcReduction="20000"/>
          </a:bodyPr>
          <a:lstStyle/>
          <a:p>
            <a:r>
              <a:rPr lang="en-US" dirty="0">
                <a:solidFill>
                  <a:schemeClr val="bg1"/>
                </a:solidFill>
              </a:rPr>
              <a:t>Temples and shrines vary depending on which Buddhist tradition is followed in the region</a:t>
            </a:r>
          </a:p>
          <a:p>
            <a:pPr lvl="1"/>
            <a:r>
              <a:rPr lang="en-US" dirty="0">
                <a:solidFill>
                  <a:schemeClr val="bg1"/>
                </a:solidFill>
              </a:rPr>
              <a:t>In Nepal and Tibet, a temple can be a </a:t>
            </a:r>
            <a:r>
              <a:rPr lang="en-US" dirty="0" err="1">
                <a:solidFill>
                  <a:schemeClr val="bg1"/>
                </a:solidFill>
              </a:rPr>
              <a:t>stupa</a:t>
            </a:r>
            <a:r>
              <a:rPr lang="en-US" dirty="0">
                <a:solidFill>
                  <a:schemeClr val="bg1"/>
                </a:solidFill>
              </a:rPr>
              <a:t>, with a dome or tower featuring a pair of eyes</a:t>
            </a:r>
          </a:p>
          <a:p>
            <a:pPr lvl="1"/>
            <a:r>
              <a:rPr lang="en-US" dirty="0">
                <a:solidFill>
                  <a:schemeClr val="bg1"/>
                </a:solidFill>
              </a:rPr>
              <a:t>In East Asia, the tower-style pagoda with several levels that each feature winged roofs extending outward is common</a:t>
            </a:r>
          </a:p>
          <a:p>
            <a:pPr lvl="1"/>
            <a:r>
              <a:rPr lang="en-US" dirty="0">
                <a:solidFill>
                  <a:schemeClr val="bg1"/>
                </a:solidFill>
              </a:rPr>
              <a:t>In China and Shinto Japan, there are one and two story buildings with large, curved, winged roofs</a:t>
            </a:r>
          </a:p>
          <a:p>
            <a:pPr lvl="2"/>
            <a:r>
              <a:rPr lang="en-US" dirty="0">
                <a:solidFill>
                  <a:schemeClr val="bg1"/>
                </a:solidFill>
              </a:rPr>
              <a:t>Temples are often guarded by large lion statues</a:t>
            </a:r>
          </a:p>
          <a:p>
            <a:pPr lvl="1"/>
            <a:r>
              <a:rPr lang="en-US" dirty="0">
                <a:solidFill>
                  <a:schemeClr val="bg1"/>
                </a:solidFill>
              </a:rPr>
              <a:t>Temples in Southeast Asia have several towers with thin pointed spires that point outwards at an angle</a:t>
            </a:r>
          </a:p>
        </p:txBody>
      </p:sp>
      <p:pic>
        <p:nvPicPr>
          <p:cNvPr id="27650" name="Picture 2" descr="http://farm8.staticflickr.com/7049/6915786615_79777d7bd8.jpg"/>
          <p:cNvPicPr>
            <a:picLocks noChangeAspect="1" noChangeArrowheads="1"/>
          </p:cNvPicPr>
          <p:nvPr/>
        </p:nvPicPr>
        <p:blipFill>
          <a:blip r:embed="rId3" cstate="print"/>
          <a:srcRect/>
          <a:stretch>
            <a:fillRect/>
          </a:stretch>
        </p:blipFill>
        <p:spPr bwMode="auto">
          <a:xfrm>
            <a:off x="5242194" y="4267200"/>
            <a:ext cx="3901806" cy="2590800"/>
          </a:xfrm>
          <a:prstGeom prst="rect">
            <a:avLst/>
          </a:prstGeom>
          <a:noFill/>
        </p:spPr>
      </p:pic>
      <p:pic>
        <p:nvPicPr>
          <p:cNvPr id="27652" name="Picture 4" descr="http://t1.gstatic.com/images?q=tbn:ANd9GcTZMPP_c6xgw1Ng---DfskhOPPbnPEenMGjSaNMIpNsEXv2FrUuJ9sOegSq"/>
          <p:cNvPicPr>
            <a:picLocks noChangeAspect="1" noChangeArrowheads="1"/>
          </p:cNvPicPr>
          <p:nvPr/>
        </p:nvPicPr>
        <p:blipFill>
          <a:blip r:embed="rId4" cstate="print"/>
          <a:srcRect/>
          <a:stretch>
            <a:fillRect/>
          </a:stretch>
        </p:blipFill>
        <p:spPr bwMode="auto">
          <a:xfrm>
            <a:off x="6934200" y="1192530"/>
            <a:ext cx="2209800" cy="309372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Islamic Architecture</a:t>
            </a:r>
          </a:p>
        </p:txBody>
      </p:sp>
      <p:sp>
        <p:nvSpPr>
          <p:cNvPr id="3" name="Content Placeholder 2"/>
          <p:cNvSpPr>
            <a:spLocks noGrp="1"/>
          </p:cNvSpPr>
          <p:nvPr>
            <p:ph idx="1"/>
          </p:nvPr>
        </p:nvSpPr>
        <p:spPr>
          <a:xfrm>
            <a:off x="457200" y="1600200"/>
            <a:ext cx="4114800" cy="4525963"/>
          </a:xfrm>
        </p:spPr>
        <p:txBody>
          <a:bodyPr>
            <a:normAutofit fontScale="92500" lnSpcReduction="20000"/>
          </a:bodyPr>
          <a:lstStyle/>
          <a:p>
            <a:r>
              <a:rPr lang="en-US" dirty="0">
                <a:solidFill>
                  <a:schemeClr val="bg1"/>
                </a:solidFill>
              </a:rPr>
              <a:t>Many mosques have central domes</a:t>
            </a:r>
          </a:p>
          <a:p>
            <a:r>
              <a:rPr lang="en-US" dirty="0">
                <a:solidFill>
                  <a:schemeClr val="bg1"/>
                </a:solidFill>
              </a:rPr>
              <a:t>A mosque has one or more </a:t>
            </a:r>
            <a:r>
              <a:rPr lang="en-US" dirty="0">
                <a:solidFill>
                  <a:srgbClr val="C00000"/>
                </a:solidFill>
              </a:rPr>
              <a:t>minarets</a:t>
            </a:r>
            <a:r>
              <a:rPr lang="en-US" dirty="0">
                <a:solidFill>
                  <a:schemeClr val="bg1"/>
                </a:solidFill>
              </a:rPr>
              <a:t>, narrow towers that are pointed on the top</a:t>
            </a:r>
          </a:p>
          <a:p>
            <a:r>
              <a:rPr lang="en-US" dirty="0">
                <a:solidFill>
                  <a:schemeClr val="bg1"/>
                </a:solidFill>
              </a:rPr>
              <a:t>Almost all mosques are built on an angle that places the main prayer area toward Mecca</a:t>
            </a:r>
          </a:p>
        </p:txBody>
      </p:sp>
      <p:pic>
        <p:nvPicPr>
          <p:cNvPr id="28674" name="Picture 2" descr="http://static.ddmcdn.com/gif/kaaba-and-al-haram-mosque-landmark-1.jpg"/>
          <p:cNvPicPr>
            <a:picLocks noChangeAspect="1" noChangeArrowheads="1"/>
          </p:cNvPicPr>
          <p:nvPr/>
        </p:nvPicPr>
        <p:blipFill>
          <a:blip r:embed="rId3" cstate="print"/>
          <a:srcRect/>
          <a:stretch>
            <a:fillRect/>
          </a:stretch>
        </p:blipFill>
        <p:spPr bwMode="auto">
          <a:xfrm>
            <a:off x="4775200" y="1790700"/>
            <a:ext cx="4368800" cy="3276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Judaic Architecture</a:t>
            </a:r>
          </a:p>
        </p:txBody>
      </p:sp>
      <p:sp>
        <p:nvSpPr>
          <p:cNvPr id="3" name="Content Placeholder 2"/>
          <p:cNvSpPr>
            <a:spLocks noGrp="1"/>
          </p:cNvSpPr>
          <p:nvPr>
            <p:ph idx="1"/>
          </p:nvPr>
        </p:nvSpPr>
        <p:spPr>
          <a:xfrm>
            <a:off x="457200" y="1600200"/>
            <a:ext cx="4114800" cy="4525963"/>
          </a:xfrm>
        </p:spPr>
        <p:txBody>
          <a:bodyPr>
            <a:normAutofit lnSpcReduction="10000"/>
          </a:bodyPr>
          <a:lstStyle/>
          <a:p>
            <a:r>
              <a:rPr lang="en-US" dirty="0">
                <a:solidFill>
                  <a:schemeClr val="bg1"/>
                </a:solidFill>
              </a:rPr>
              <a:t>There is not a common architectural design of synagogues</a:t>
            </a:r>
          </a:p>
          <a:p>
            <a:r>
              <a:rPr lang="en-US" dirty="0">
                <a:solidFill>
                  <a:schemeClr val="bg1"/>
                </a:solidFill>
              </a:rPr>
              <a:t>Most holy place in Judaism is the Western Wall(Wailing Wall) next to the Dome of the Rock</a:t>
            </a:r>
          </a:p>
        </p:txBody>
      </p:sp>
      <p:pic>
        <p:nvPicPr>
          <p:cNvPr id="29698" name="Picture 2" descr="http://www.levitt.com/slideshow/s01p05.jpg"/>
          <p:cNvPicPr>
            <a:picLocks noChangeAspect="1" noChangeArrowheads="1"/>
          </p:cNvPicPr>
          <p:nvPr/>
        </p:nvPicPr>
        <p:blipFill>
          <a:blip r:embed="rId3" cstate="print"/>
          <a:srcRect/>
          <a:stretch>
            <a:fillRect/>
          </a:stretch>
        </p:blipFill>
        <p:spPr bwMode="auto">
          <a:xfrm>
            <a:off x="5410200" y="1524000"/>
            <a:ext cx="3733800" cy="2481793"/>
          </a:xfrm>
          <a:prstGeom prst="rect">
            <a:avLst/>
          </a:prstGeom>
          <a:noFill/>
        </p:spPr>
      </p:pic>
      <p:pic>
        <p:nvPicPr>
          <p:cNvPr id="29700" name="Picture 4" descr="http://t0.gstatic.com/images?q=tbn:ANd9GcRkwjU4_mHC51LYoI98nVngJFKFFeDotBwhUY0lzGmGpTvvzVGR3QY-Eamx"/>
          <p:cNvPicPr>
            <a:picLocks noChangeAspect="1" noChangeArrowheads="1"/>
          </p:cNvPicPr>
          <p:nvPr/>
        </p:nvPicPr>
        <p:blipFill>
          <a:blip r:embed="rId4" cstate="print"/>
          <a:srcRect/>
          <a:stretch>
            <a:fillRect/>
          </a:stretch>
        </p:blipFill>
        <p:spPr bwMode="auto">
          <a:xfrm>
            <a:off x="5410201" y="4035940"/>
            <a:ext cx="3733800" cy="282206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lstStyle/>
          <a:p>
            <a:r>
              <a:rPr lang="en-US" b="1" dirty="0" smtClean="0">
                <a:solidFill>
                  <a:srgbClr val="FF0000"/>
                </a:solidFill>
              </a:rPr>
              <a:t>LANGUAGE</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772400" cy="1143000"/>
          </a:xfrm>
        </p:spPr>
        <p:txBody>
          <a:bodyPr/>
          <a:lstStyle/>
          <a:p>
            <a:r>
              <a:rPr lang="en-US" dirty="0" smtClean="0">
                <a:solidFill>
                  <a:srgbClr val="FF0000"/>
                </a:solidFill>
                <a:latin typeface="Tahoma" pitchFamily="34" charset="0"/>
              </a:rPr>
              <a:t>Language Defined</a:t>
            </a:r>
            <a:endParaRPr lang="en-US" dirty="0" smtClean="0">
              <a:solidFill>
                <a:srgbClr val="FF0000"/>
              </a:solidFill>
            </a:endParaRPr>
          </a:p>
        </p:txBody>
      </p:sp>
      <p:sp>
        <p:nvSpPr>
          <p:cNvPr id="4099" name="Text Box 3"/>
          <p:cNvSpPr txBox="1">
            <a:spLocks noChangeArrowheads="1"/>
          </p:cNvSpPr>
          <p:nvPr/>
        </p:nvSpPr>
        <p:spPr bwMode="auto">
          <a:xfrm>
            <a:off x="609600" y="1447800"/>
            <a:ext cx="7848600" cy="4364038"/>
          </a:xfrm>
          <a:prstGeom prst="rect">
            <a:avLst/>
          </a:prstGeom>
          <a:noFill/>
          <a:ln w="9525">
            <a:noFill/>
            <a:miter lim="800000"/>
            <a:headEnd/>
            <a:tailEnd/>
          </a:ln>
        </p:spPr>
        <p:txBody>
          <a:bodyPr>
            <a:spAutoFit/>
          </a:bodyPr>
          <a:lstStyle/>
          <a:p>
            <a:pPr>
              <a:spcBef>
                <a:spcPct val="50000"/>
              </a:spcBef>
            </a:pPr>
            <a:r>
              <a:rPr lang="en-US" sz="2800" dirty="0">
                <a:solidFill>
                  <a:schemeClr val="bg1"/>
                </a:solidFill>
                <a:latin typeface="Tahoma" pitchFamily="34" charset="0"/>
              </a:rPr>
              <a:t>Organized system of spoken words by which people communicate with one another with mutual comprehension (</a:t>
            </a:r>
            <a:r>
              <a:rPr lang="en-US" sz="2800" dirty="0" err="1">
                <a:solidFill>
                  <a:schemeClr val="bg1"/>
                </a:solidFill>
                <a:latin typeface="Tahoma" pitchFamily="34" charset="0"/>
              </a:rPr>
              <a:t>Getis</a:t>
            </a:r>
            <a:r>
              <a:rPr lang="en-US" sz="2800" dirty="0">
                <a:solidFill>
                  <a:schemeClr val="bg1"/>
                </a:solidFill>
                <a:latin typeface="Tahoma" pitchFamily="34" charset="0"/>
              </a:rPr>
              <a:t>, 1985).</a:t>
            </a:r>
          </a:p>
          <a:p>
            <a:pPr>
              <a:spcBef>
                <a:spcPct val="50000"/>
              </a:spcBef>
              <a:buFontTx/>
              <a:buChar char="•"/>
            </a:pPr>
            <a:r>
              <a:rPr lang="en-US" sz="2800" dirty="0">
                <a:solidFill>
                  <a:schemeClr val="bg1"/>
                </a:solidFill>
                <a:latin typeface="Tahoma" pitchFamily="34" charset="0"/>
              </a:rPr>
              <a:t> Languages subtly gradate one to another. </a:t>
            </a:r>
            <a:r>
              <a:rPr lang="en-US" sz="2800" dirty="0">
                <a:solidFill>
                  <a:srgbClr val="FFFF66"/>
                </a:solidFill>
                <a:latin typeface="Tahoma" pitchFamily="34" charset="0"/>
              </a:rPr>
              <a:t>Dialects</a:t>
            </a:r>
            <a:r>
              <a:rPr lang="en-US" sz="2800" dirty="0">
                <a:solidFill>
                  <a:schemeClr val="bg1"/>
                </a:solidFill>
                <a:latin typeface="Tahoma" pitchFamily="34" charset="0"/>
              </a:rPr>
              <a:t> and other regional differences may eventually lead to incomprehensibility - a new language.</a:t>
            </a:r>
          </a:p>
          <a:p>
            <a:pPr>
              <a:spcBef>
                <a:spcPct val="50000"/>
              </a:spcBef>
              <a:buFontTx/>
              <a:buChar char="•"/>
            </a:pPr>
            <a:r>
              <a:rPr lang="en-US" sz="2800" b="1" dirty="0">
                <a:solidFill>
                  <a:srgbClr val="FFFF66"/>
                </a:solidFill>
                <a:latin typeface="Tahoma" pitchFamily="34" charset="0"/>
              </a:rPr>
              <a:t> Migration</a:t>
            </a:r>
            <a:r>
              <a:rPr lang="en-US" sz="2800" dirty="0">
                <a:solidFill>
                  <a:schemeClr val="bg1"/>
                </a:solidFill>
                <a:latin typeface="Tahoma" pitchFamily="34" charset="0"/>
              </a:rPr>
              <a:t> and </a:t>
            </a:r>
            <a:r>
              <a:rPr lang="en-US" sz="2800" b="1" dirty="0">
                <a:solidFill>
                  <a:srgbClr val="FFFF66"/>
                </a:solidFill>
                <a:latin typeface="Tahoma" pitchFamily="34" charset="0"/>
              </a:rPr>
              <a:t>Isolation</a:t>
            </a:r>
            <a:r>
              <a:rPr lang="en-US" sz="2800" dirty="0">
                <a:solidFill>
                  <a:srgbClr val="FFFF66"/>
                </a:solidFill>
                <a:latin typeface="Tahoma" pitchFamily="34" charset="0"/>
              </a:rPr>
              <a:t> </a:t>
            </a:r>
            <a:r>
              <a:rPr lang="en-US" sz="2800" dirty="0">
                <a:solidFill>
                  <a:schemeClr val="bg1"/>
                </a:solidFill>
                <a:latin typeface="Tahoma" pitchFamily="34" charset="0"/>
              </a:rPr>
              <a:t>explain how a single language can later become two or more.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228600"/>
            <a:ext cx="7772400" cy="1143000"/>
          </a:xfrm>
        </p:spPr>
        <p:txBody>
          <a:bodyPr>
            <a:normAutofit fontScale="90000"/>
          </a:bodyPr>
          <a:lstStyle/>
          <a:p>
            <a:r>
              <a:rPr lang="en-US" dirty="0" smtClean="0">
                <a:solidFill>
                  <a:srgbClr val="FF0000"/>
                </a:solidFill>
                <a:latin typeface="Tahoma" pitchFamily="34" charset="0"/>
              </a:rPr>
              <a:t> </a:t>
            </a:r>
            <a:r>
              <a:rPr lang="en-US" sz="4000" dirty="0" smtClean="0">
                <a:solidFill>
                  <a:srgbClr val="FF0000"/>
                </a:solidFill>
                <a:latin typeface="Tahoma" pitchFamily="34" charset="0"/>
              </a:rPr>
              <a:t>Geographer’s Perspective on Language</a:t>
            </a:r>
            <a:endParaRPr lang="en-US" sz="4800" dirty="0" smtClean="0">
              <a:solidFill>
                <a:srgbClr val="FF0000"/>
              </a:solidFill>
              <a:latin typeface="Tahoma" pitchFamily="34" charset="0"/>
            </a:endParaRPr>
          </a:p>
        </p:txBody>
      </p:sp>
      <p:sp>
        <p:nvSpPr>
          <p:cNvPr id="5123" name="Text Box 3"/>
          <p:cNvSpPr txBox="1">
            <a:spLocks noChangeArrowheads="1"/>
          </p:cNvSpPr>
          <p:nvPr/>
        </p:nvSpPr>
        <p:spPr bwMode="auto">
          <a:xfrm>
            <a:off x="533400" y="1600200"/>
            <a:ext cx="7848600" cy="4364038"/>
          </a:xfrm>
          <a:prstGeom prst="rect">
            <a:avLst/>
          </a:prstGeom>
          <a:noFill/>
          <a:ln w="9525">
            <a:noFill/>
            <a:miter lim="800000"/>
            <a:headEnd/>
            <a:tailEnd/>
          </a:ln>
        </p:spPr>
        <p:txBody>
          <a:bodyPr>
            <a:spAutoFit/>
          </a:bodyPr>
          <a:lstStyle/>
          <a:p>
            <a:pPr>
              <a:spcBef>
                <a:spcPct val="50000"/>
              </a:spcBef>
              <a:buFontTx/>
              <a:buChar char="•"/>
            </a:pPr>
            <a:r>
              <a:rPr lang="en-US" sz="2800">
                <a:solidFill>
                  <a:schemeClr val="bg1"/>
                </a:solidFill>
                <a:latin typeface="Tahoma" pitchFamily="34" charset="0"/>
              </a:rPr>
              <a:t> Language is an essential element of culture, possibly the most important medium by which culture is transmitted.</a:t>
            </a:r>
          </a:p>
          <a:p>
            <a:pPr>
              <a:spcBef>
                <a:spcPct val="50000"/>
              </a:spcBef>
              <a:buFontTx/>
              <a:buChar char="•"/>
            </a:pPr>
            <a:r>
              <a:rPr lang="en-US" sz="2800">
                <a:solidFill>
                  <a:schemeClr val="bg1"/>
                </a:solidFill>
                <a:latin typeface="Tahoma" pitchFamily="34" charset="0"/>
              </a:rPr>
              <a:t> Languages even structure the perceptions of their speakers. Attitudes, understandings, and responses are partly determined by the words available.</a:t>
            </a:r>
          </a:p>
          <a:p>
            <a:pPr>
              <a:spcBef>
                <a:spcPct val="50000"/>
              </a:spcBef>
              <a:buFontTx/>
              <a:buChar char="•"/>
            </a:pPr>
            <a:r>
              <a:rPr lang="en-US" sz="2800">
                <a:solidFill>
                  <a:schemeClr val="bg1"/>
                </a:solidFill>
                <a:latin typeface="Tahoma" pitchFamily="34" charset="0"/>
              </a:rPr>
              <a:t> Languages are a hallmark of cultural diversity with distinctive regional distributions.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solidFill>
                  <a:schemeClr val="bg1"/>
                </a:solidFill>
              </a:rPr>
              <a:t>Language Distribution indicates</a:t>
            </a:r>
          </a:p>
        </p:txBody>
      </p:sp>
      <p:sp>
        <p:nvSpPr>
          <p:cNvPr id="48131" name="Rectangle 3"/>
          <p:cNvSpPr>
            <a:spLocks noGrp="1" noChangeArrowheads="1"/>
          </p:cNvSpPr>
          <p:nvPr>
            <p:ph type="body" idx="1"/>
          </p:nvPr>
        </p:nvSpPr>
        <p:spPr/>
        <p:txBody>
          <a:bodyPr/>
          <a:lstStyle/>
          <a:p>
            <a:r>
              <a:rPr lang="en-US" sz="2800" b="1" dirty="0" smtClean="0">
                <a:solidFill>
                  <a:schemeClr val="bg1"/>
                </a:solidFill>
                <a:latin typeface="Arial" charset="0"/>
              </a:rPr>
              <a:t>History and conquest</a:t>
            </a:r>
          </a:p>
          <a:p>
            <a:r>
              <a:rPr lang="en-US" sz="2800" b="1" dirty="0" smtClean="0">
                <a:solidFill>
                  <a:schemeClr val="bg1"/>
                </a:solidFill>
                <a:latin typeface="Arial" charset="0"/>
              </a:rPr>
              <a:t>Isolation or integration of cultures</a:t>
            </a:r>
          </a:p>
          <a:p>
            <a:r>
              <a:rPr lang="en-US" sz="2800" b="1" dirty="0" smtClean="0">
                <a:solidFill>
                  <a:schemeClr val="bg1"/>
                </a:solidFill>
                <a:latin typeface="Arial" charset="0"/>
              </a:rPr>
              <a:t>Migration of peoples</a:t>
            </a:r>
          </a:p>
          <a:p>
            <a:r>
              <a:rPr lang="en-US" sz="2800" b="1" dirty="0" smtClean="0">
                <a:solidFill>
                  <a:schemeClr val="bg1"/>
                </a:solidFill>
                <a:latin typeface="Arial" charset="0"/>
              </a:rPr>
              <a:t>Economic Domination of certain cultures</a:t>
            </a:r>
          </a:p>
          <a:p>
            <a:r>
              <a:rPr lang="en-US" sz="2800" b="1" dirty="0" smtClean="0">
                <a:solidFill>
                  <a:schemeClr val="bg1"/>
                </a:solidFill>
                <a:latin typeface="Arial" charset="0"/>
              </a:rPr>
              <a:t>Influence of wealth and technology </a:t>
            </a:r>
          </a:p>
          <a:p>
            <a:r>
              <a:rPr lang="en-US" sz="2800" b="1" dirty="0" smtClean="0">
                <a:solidFill>
                  <a:schemeClr val="bg1"/>
                </a:solidFill>
                <a:latin typeface="Arial" charset="0"/>
              </a:rPr>
              <a:t>Political Divisions (country boundaries)</a:t>
            </a:r>
          </a:p>
          <a:p>
            <a:r>
              <a:rPr lang="en-US" sz="2800" b="1" dirty="0" smtClean="0">
                <a:solidFill>
                  <a:schemeClr val="bg1"/>
                </a:solidFill>
                <a:latin typeface="Arial" charset="0"/>
              </a:rPr>
              <a:t>Physical geography barriers (</a:t>
            </a:r>
            <a:r>
              <a:rPr lang="en-US" sz="2800" b="1" dirty="0" err="1" smtClean="0">
                <a:solidFill>
                  <a:schemeClr val="bg1"/>
                </a:solidFill>
                <a:latin typeface="Arial" charset="0"/>
              </a:rPr>
              <a:t>mts</a:t>
            </a:r>
            <a:r>
              <a:rPr lang="en-US" sz="2800" b="1" dirty="0" smtClean="0">
                <a:solidFill>
                  <a:schemeClr val="bg1"/>
                </a:solidFill>
                <a:latin typeface="Arial" charset="0"/>
              </a:rPr>
              <a:t>., deserts)</a:t>
            </a:r>
          </a:p>
          <a:p>
            <a:pPr>
              <a:buNone/>
            </a:pPr>
            <a:endParaRPr lang="en-US" sz="28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8131">
                                            <p:txEl>
                                              <p:pRg st="3" end="3"/>
                                            </p:txEl>
                                          </p:spTgt>
                                        </p:tgtEl>
                                        <p:attrNameLst>
                                          <p:attrName>style.visibility</p:attrName>
                                        </p:attrNameLst>
                                      </p:cBhvr>
                                      <p:to>
                                        <p:strVal val="visible"/>
                                      </p:to>
                                    </p:set>
                                    <p:anim calcmode="lin" valueType="num">
                                      <p:cBhvr additive="base">
                                        <p:cTn id="25" dur="500" fill="hold"/>
                                        <p:tgtEl>
                                          <p:spTgt spid="481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1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8131">
                                            <p:txEl>
                                              <p:pRg st="4" end="4"/>
                                            </p:txEl>
                                          </p:spTgt>
                                        </p:tgtEl>
                                        <p:attrNameLst>
                                          <p:attrName>style.visibility</p:attrName>
                                        </p:attrNameLst>
                                      </p:cBhvr>
                                      <p:to>
                                        <p:strVal val="visible"/>
                                      </p:to>
                                    </p:set>
                                    <p:anim calcmode="lin" valueType="num">
                                      <p:cBhvr additive="base">
                                        <p:cTn id="31" dur="500" fill="hold"/>
                                        <p:tgtEl>
                                          <p:spTgt spid="481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81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8131">
                                            <p:txEl>
                                              <p:pRg st="5" end="5"/>
                                            </p:txEl>
                                          </p:spTgt>
                                        </p:tgtEl>
                                        <p:attrNameLst>
                                          <p:attrName>style.visibility</p:attrName>
                                        </p:attrNameLst>
                                      </p:cBhvr>
                                      <p:to>
                                        <p:strVal val="visible"/>
                                      </p:to>
                                    </p:set>
                                    <p:anim calcmode="lin" valueType="num">
                                      <p:cBhvr additive="base">
                                        <p:cTn id="37" dur="500" fill="hold"/>
                                        <p:tgtEl>
                                          <p:spTgt spid="481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81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8131">
                                            <p:txEl>
                                              <p:pRg st="6" end="6"/>
                                            </p:txEl>
                                          </p:spTgt>
                                        </p:tgtEl>
                                        <p:attrNameLst>
                                          <p:attrName>style.visibility</p:attrName>
                                        </p:attrNameLst>
                                      </p:cBhvr>
                                      <p:to>
                                        <p:strVal val="visible"/>
                                      </p:to>
                                    </p:set>
                                    <p:anim calcmode="lin" valueType="num">
                                      <p:cBhvr additive="base">
                                        <p:cTn id="43" dur="500" fill="hold"/>
                                        <p:tgtEl>
                                          <p:spTgt spid="4813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813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a:solidFill>
                  <a:schemeClr val="bg1"/>
                </a:solidFill>
              </a:rPr>
              <a:t>Language</a:t>
            </a:r>
          </a:p>
        </p:txBody>
      </p:sp>
      <p:sp>
        <p:nvSpPr>
          <p:cNvPr id="3" name="Content Placeholder 2"/>
          <p:cNvSpPr>
            <a:spLocks noGrp="1"/>
          </p:cNvSpPr>
          <p:nvPr>
            <p:ph idx="1"/>
          </p:nvPr>
        </p:nvSpPr>
        <p:spPr>
          <a:xfrm>
            <a:off x="228600" y="914400"/>
            <a:ext cx="8686800" cy="5715000"/>
          </a:xfrm>
        </p:spPr>
        <p:txBody>
          <a:bodyPr>
            <a:normAutofit fontScale="77500" lnSpcReduction="20000"/>
          </a:bodyPr>
          <a:lstStyle/>
          <a:p>
            <a:r>
              <a:rPr lang="en-US" dirty="0">
                <a:solidFill>
                  <a:schemeClr val="bg1"/>
                </a:solidFill>
              </a:rPr>
              <a:t>The United States does not have an official language</a:t>
            </a:r>
          </a:p>
          <a:p>
            <a:r>
              <a:rPr lang="en-US" dirty="0">
                <a:solidFill>
                  <a:schemeClr val="bg1"/>
                </a:solidFill>
              </a:rPr>
              <a:t>Some states have English-only laws and provisions</a:t>
            </a:r>
          </a:p>
          <a:p>
            <a:pPr lvl="1"/>
            <a:r>
              <a:rPr lang="en-US" dirty="0">
                <a:solidFill>
                  <a:schemeClr val="bg1"/>
                </a:solidFill>
              </a:rPr>
              <a:t>Much of the United States is monolingual</a:t>
            </a:r>
          </a:p>
          <a:p>
            <a:pPr lvl="1"/>
            <a:r>
              <a:rPr lang="en-US" dirty="0">
                <a:solidFill>
                  <a:schemeClr val="bg1"/>
                </a:solidFill>
              </a:rPr>
              <a:t>Some states such as California have a large multilingual population and have made provisions to provide services in multiple languages</a:t>
            </a:r>
          </a:p>
          <a:p>
            <a:r>
              <a:rPr lang="en-US" dirty="0">
                <a:solidFill>
                  <a:schemeClr val="bg1"/>
                </a:solidFill>
              </a:rPr>
              <a:t>Canada is bilingual</a:t>
            </a:r>
          </a:p>
          <a:p>
            <a:pPr lvl="1"/>
            <a:r>
              <a:rPr lang="en-US" dirty="0">
                <a:solidFill>
                  <a:schemeClr val="bg1"/>
                </a:solidFill>
              </a:rPr>
              <a:t>English and French</a:t>
            </a:r>
          </a:p>
          <a:p>
            <a:r>
              <a:rPr lang="en-US" dirty="0">
                <a:solidFill>
                  <a:schemeClr val="bg1"/>
                </a:solidFill>
              </a:rPr>
              <a:t>The Netherlands and South Africa are examples of multilingual nations</a:t>
            </a:r>
          </a:p>
          <a:p>
            <a:pPr lvl="1"/>
            <a:r>
              <a:rPr lang="en-US" dirty="0">
                <a:solidFill>
                  <a:schemeClr val="bg1"/>
                </a:solidFill>
              </a:rPr>
              <a:t>Netherlands- Dutch, English, French, German</a:t>
            </a:r>
          </a:p>
          <a:p>
            <a:pPr lvl="1"/>
            <a:r>
              <a:rPr lang="en-US" dirty="0">
                <a:solidFill>
                  <a:schemeClr val="bg1"/>
                </a:solidFill>
              </a:rPr>
              <a:t>South Africa- English, Afrikaans, and one or more native African languages(Xhosa, Sotho, Zulu, etc…) </a:t>
            </a:r>
          </a:p>
          <a:p>
            <a:r>
              <a:rPr lang="en-US" dirty="0">
                <a:solidFill>
                  <a:schemeClr val="bg1"/>
                </a:solidFill>
              </a:rPr>
              <a:t>In a </a:t>
            </a:r>
            <a:r>
              <a:rPr lang="en-US" dirty="0">
                <a:solidFill>
                  <a:srgbClr val="C00000"/>
                </a:solidFill>
              </a:rPr>
              <a:t>linguistic region</a:t>
            </a:r>
            <a:r>
              <a:rPr lang="en-US" dirty="0">
                <a:solidFill>
                  <a:schemeClr val="bg1"/>
                </a:solidFill>
              </a:rPr>
              <a:t>, the way a language is spoken can sound different</a:t>
            </a:r>
          </a:p>
          <a:p>
            <a:pPr lvl="1"/>
            <a:r>
              <a:rPr lang="en-US" dirty="0">
                <a:solidFill>
                  <a:schemeClr val="bg1"/>
                </a:solidFill>
              </a:rPr>
              <a:t>English in Australia; same language, but different word sounds and vocabulary</a:t>
            </a:r>
          </a:p>
          <a:p>
            <a:pPr lvl="1"/>
            <a:r>
              <a:rPr lang="en-US" dirty="0">
                <a:solidFill>
                  <a:schemeClr val="bg1"/>
                </a:solidFill>
              </a:rPr>
              <a:t>Within countries, dialect can change from region to region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Cockney English</a:t>
            </a:r>
          </a:p>
        </p:txBody>
      </p:sp>
      <p:sp>
        <p:nvSpPr>
          <p:cNvPr id="3" name="Content Placeholder 2"/>
          <p:cNvSpPr>
            <a:spLocks noGrp="1"/>
          </p:cNvSpPr>
          <p:nvPr>
            <p:ph idx="1"/>
          </p:nvPr>
        </p:nvSpPr>
        <p:spPr/>
        <p:txBody>
          <a:bodyPr>
            <a:normAutofit fontScale="92500" lnSpcReduction="20000"/>
          </a:bodyPr>
          <a:lstStyle/>
          <a:p>
            <a:r>
              <a:rPr lang="en-US" dirty="0">
                <a:solidFill>
                  <a:srgbClr val="C00000"/>
                </a:solidFill>
              </a:rPr>
              <a:t>Cockney English </a:t>
            </a:r>
            <a:r>
              <a:rPr lang="en-US" dirty="0">
                <a:solidFill>
                  <a:schemeClr val="bg1"/>
                </a:solidFill>
              </a:rPr>
              <a:t>is the language of the working-class areas of the East London docklands and surrounding neighborhoods</a:t>
            </a:r>
          </a:p>
          <a:p>
            <a:pPr lvl="1"/>
            <a:r>
              <a:rPr lang="en-US" dirty="0">
                <a:solidFill>
                  <a:schemeClr val="bg1"/>
                </a:solidFill>
              </a:rPr>
              <a:t>Thought to be very influential in the formation of Australian English</a:t>
            </a:r>
          </a:p>
          <a:p>
            <a:r>
              <a:rPr lang="en-US" dirty="0">
                <a:solidFill>
                  <a:srgbClr val="C00000"/>
                </a:solidFill>
              </a:rPr>
              <a:t>Cockney rhyming slang </a:t>
            </a:r>
            <a:r>
              <a:rPr lang="en-US" dirty="0">
                <a:solidFill>
                  <a:schemeClr val="bg1"/>
                </a:solidFill>
              </a:rPr>
              <a:t>is an odd but humorous use of code phrases to describe everyday situations</a:t>
            </a:r>
          </a:p>
          <a:p>
            <a:pPr lvl="1"/>
            <a:r>
              <a:rPr lang="en-US" dirty="0">
                <a:solidFill>
                  <a:schemeClr val="bg1"/>
                </a:solidFill>
              </a:rPr>
              <a:t>“going up the apples” means going up the stairs; stairs rhymes with pears, apples and pears, therefore stairs is replaced with apples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Components of Culture</a:t>
            </a:r>
          </a:p>
        </p:txBody>
      </p:sp>
      <p:sp>
        <p:nvSpPr>
          <p:cNvPr id="3" name="Content Placeholder 2"/>
          <p:cNvSpPr>
            <a:spLocks noGrp="1"/>
          </p:cNvSpPr>
          <p:nvPr>
            <p:ph idx="1"/>
          </p:nvPr>
        </p:nvSpPr>
        <p:spPr/>
        <p:txBody>
          <a:bodyPr>
            <a:normAutofit fontScale="77500" lnSpcReduction="20000"/>
          </a:bodyPr>
          <a:lstStyle/>
          <a:p>
            <a:r>
              <a:rPr lang="en-US" dirty="0">
                <a:solidFill>
                  <a:schemeClr val="bg1"/>
                </a:solidFill>
              </a:rPr>
              <a:t>Art</a:t>
            </a:r>
          </a:p>
          <a:p>
            <a:r>
              <a:rPr lang="en-US" dirty="0">
                <a:solidFill>
                  <a:schemeClr val="bg1"/>
                </a:solidFill>
              </a:rPr>
              <a:t>Architecture</a:t>
            </a:r>
          </a:p>
          <a:p>
            <a:r>
              <a:rPr lang="en-US" dirty="0">
                <a:solidFill>
                  <a:schemeClr val="bg1"/>
                </a:solidFill>
              </a:rPr>
              <a:t>Language</a:t>
            </a:r>
          </a:p>
          <a:p>
            <a:r>
              <a:rPr lang="en-US" dirty="0">
                <a:solidFill>
                  <a:schemeClr val="bg1"/>
                </a:solidFill>
              </a:rPr>
              <a:t>Music</a:t>
            </a:r>
          </a:p>
          <a:p>
            <a:r>
              <a:rPr lang="en-US" dirty="0">
                <a:solidFill>
                  <a:schemeClr val="bg1"/>
                </a:solidFill>
              </a:rPr>
              <a:t>Film and Television </a:t>
            </a:r>
          </a:p>
          <a:p>
            <a:r>
              <a:rPr lang="en-US" dirty="0">
                <a:solidFill>
                  <a:schemeClr val="bg1"/>
                </a:solidFill>
              </a:rPr>
              <a:t>Food</a:t>
            </a:r>
          </a:p>
          <a:p>
            <a:r>
              <a:rPr lang="en-US" dirty="0">
                <a:solidFill>
                  <a:schemeClr val="bg1"/>
                </a:solidFill>
              </a:rPr>
              <a:t>Clothing</a:t>
            </a:r>
          </a:p>
          <a:p>
            <a:r>
              <a:rPr lang="en-US" dirty="0">
                <a:solidFill>
                  <a:schemeClr val="bg1"/>
                </a:solidFill>
              </a:rPr>
              <a:t>Social Interaction</a:t>
            </a:r>
          </a:p>
          <a:p>
            <a:r>
              <a:rPr lang="en-US" dirty="0">
                <a:solidFill>
                  <a:schemeClr val="bg1"/>
                </a:solidFill>
              </a:rPr>
              <a:t>Religion</a:t>
            </a:r>
          </a:p>
          <a:p>
            <a:r>
              <a:rPr lang="en-US" dirty="0">
                <a:solidFill>
                  <a:schemeClr val="bg1"/>
                </a:solidFill>
              </a:rPr>
              <a:t>Folklore</a:t>
            </a:r>
          </a:p>
          <a:p>
            <a:r>
              <a:rPr lang="en-US" dirty="0">
                <a:solidFill>
                  <a:schemeClr val="bg1"/>
                </a:solidFill>
              </a:rPr>
              <a:t>Land Use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Pidgin, Creole, and Patois</a:t>
            </a:r>
          </a:p>
        </p:txBody>
      </p:sp>
      <p:sp>
        <p:nvSpPr>
          <p:cNvPr id="3" name="Content Placeholder 2"/>
          <p:cNvSpPr>
            <a:spLocks noGrp="1"/>
          </p:cNvSpPr>
          <p:nvPr>
            <p:ph idx="1"/>
          </p:nvPr>
        </p:nvSpPr>
        <p:spPr/>
        <p:txBody>
          <a:bodyPr>
            <a:normAutofit/>
          </a:bodyPr>
          <a:lstStyle/>
          <a:p>
            <a:r>
              <a:rPr lang="en-US" dirty="0">
                <a:solidFill>
                  <a:srgbClr val="C00000"/>
                </a:solidFill>
              </a:rPr>
              <a:t>Pidgin</a:t>
            </a:r>
            <a:r>
              <a:rPr lang="en-US" dirty="0">
                <a:solidFill>
                  <a:schemeClr val="bg1"/>
                </a:solidFill>
              </a:rPr>
              <a:t> languages are simplified versions of the language that use key vocabulary words and limited grammar</a:t>
            </a:r>
          </a:p>
          <a:p>
            <a:pPr lvl="1"/>
            <a:r>
              <a:rPr lang="en-US" dirty="0">
                <a:solidFill>
                  <a:schemeClr val="bg1"/>
                </a:solidFill>
              </a:rPr>
              <a:t>Can evolve into their own language groups over time</a:t>
            </a:r>
          </a:p>
          <a:p>
            <a:pPr lvl="2"/>
            <a:r>
              <a:rPr lang="en-US" dirty="0">
                <a:solidFill>
                  <a:schemeClr val="bg1"/>
                </a:solidFill>
              </a:rPr>
              <a:t>French </a:t>
            </a:r>
            <a:r>
              <a:rPr lang="en-US" dirty="0">
                <a:solidFill>
                  <a:srgbClr val="C00000"/>
                </a:solidFill>
              </a:rPr>
              <a:t>Creole</a:t>
            </a:r>
            <a:r>
              <a:rPr lang="en-US" dirty="0">
                <a:solidFill>
                  <a:schemeClr val="bg1"/>
                </a:solidFill>
              </a:rPr>
              <a:t> in Haiti; incorporates French with African dialectal sounds and vocabulary</a:t>
            </a:r>
          </a:p>
          <a:p>
            <a:r>
              <a:rPr lang="en-US" dirty="0">
                <a:solidFill>
                  <a:srgbClr val="C00000"/>
                </a:solidFill>
              </a:rPr>
              <a:t>Patois</a:t>
            </a:r>
            <a:r>
              <a:rPr lang="en-US" dirty="0">
                <a:solidFill>
                  <a:schemeClr val="bg1"/>
                </a:solidFill>
              </a:rPr>
              <a:t> is formed by local or immigrant linguistic </a:t>
            </a:r>
            <a:r>
              <a:rPr lang="en-US" dirty="0" smtClean="0">
                <a:solidFill>
                  <a:schemeClr val="bg1"/>
                </a:solidFill>
              </a:rPr>
              <a:t>syntheses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Lingua Franca</a:t>
            </a:r>
          </a:p>
        </p:txBody>
      </p:sp>
      <p:sp>
        <p:nvSpPr>
          <p:cNvPr id="3" name="Content Placeholder 2"/>
          <p:cNvSpPr>
            <a:spLocks noGrp="1"/>
          </p:cNvSpPr>
          <p:nvPr>
            <p:ph idx="1"/>
          </p:nvPr>
        </p:nvSpPr>
        <p:spPr/>
        <p:txBody>
          <a:bodyPr/>
          <a:lstStyle/>
          <a:p>
            <a:r>
              <a:rPr lang="en-US" dirty="0">
                <a:solidFill>
                  <a:schemeClr val="bg1"/>
                </a:solidFill>
              </a:rPr>
              <a:t>French has been a language used to bridge the linguistic gap between people of different national heritage</a:t>
            </a:r>
          </a:p>
          <a:p>
            <a:pPr lvl="1"/>
            <a:r>
              <a:rPr lang="en-US" dirty="0">
                <a:solidFill>
                  <a:schemeClr val="bg1"/>
                </a:solidFill>
              </a:rPr>
              <a:t>That is why “franca” is used</a:t>
            </a:r>
          </a:p>
          <a:p>
            <a:r>
              <a:rPr lang="en-US" dirty="0">
                <a:solidFill>
                  <a:schemeClr val="bg1"/>
                </a:solidFill>
              </a:rPr>
              <a:t>The </a:t>
            </a:r>
            <a:r>
              <a:rPr lang="en-US" dirty="0">
                <a:solidFill>
                  <a:srgbClr val="C00000"/>
                </a:solidFill>
              </a:rPr>
              <a:t>global lingua franca </a:t>
            </a:r>
            <a:r>
              <a:rPr lang="en-US" dirty="0">
                <a:solidFill>
                  <a:schemeClr val="bg1"/>
                </a:solidFill>
              </a:rPr>
              <a:t>is English as all media is dominated by the English language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a:solidFill>
                  <a:schemeClr val="bg1"/>
                </a:solidFill>
              </a:rPr>
              <a:t>Major Language Families and Dynamics</a:t>
            </a:r>
          </a:p>
        </p:txBody>
      </p:sp>
      <p:sp>
        <p:nvSpPr>
          <p:cNvPr id="3" name="Content Placeholder 2"/>
          <p:cNvSpPr>
            <a:spLocks noGrp="1"/>
          </p:cNvSpPr>
          <p:nvPr>
            <p:ph idx="1"/>
          </p:nvPr>
        </p:nvSpPr>
        <p:spPr/>
        <p:txBody>
          <a:bodyPr>
            <a:normAutofit fontScale="62500" lnSpcReduction="20000"/>
          </a:bodyPr>
          <a:lstStyle/>
          <a:p>
            <a:pPr algn="ctr">
              <a:buNone/>
            </a:pPr>
            <a:r>
              <a:rPr lang="en-US" dirty="0">
                <a:solidFill>
                  <a:schemeClr val="bg1"/>
                </a:solidFill>
              </a:rPr>
              <a:t>Indo-European(2.5 billion people)</a:t>
            </a:r>
          </a:p>
          <a:p>
            <a:pPr algn="ctr">
              <a:buNone/>
            </a:pPr>
            <a:r>
              <a:rPr lang="en-US" dirty="0">
                <a:solidFill>
                  <a:schemeClr val="bg1"/>
                </a:solidFill>
              </a:rPr>
              <a:t>Sino-Tibetan(1.4 billion people)</a:t>
            </a:r>
          </a:p>
          <a:p>
            <a:pPr algn="ctr">
              <a:buNone/>
            </a:pPr>
            <a:r>
              <a:rPr lang="en-US" dirty="0">
                <a:solidFill>
                  <a:schemeClr val="bg1"/>
                </a:solidFill>
              </a:rPr>
              <a:t>Afro-Asiatic(284 million people)</a:t>
            </a:r>
          </a:p>
          <a:p>
            <a:pPr algn="ctr">
              <a:buNone/>
            </a:pPr>
            <a:r>
              <a:rPr lang="en-US" dirty="0">
                <a:solidFill>
                  <a:schemeClr val="bg1"/>
                </a:solidFill>
              </a:rPr>
              <a:t>Austronesian(244 million people)</a:t>
            </a:r>
          </a:p>
          <a:p>
            <a:pPr algn="ctr">
              <a:buNone/>
            </a:pPr>
            <a:r>
              <a:rPr lang="en-US" dirty="0">
                <a:solidFill>
                  <a:schemeClr val="bg1"/>
                </a:solidFill>
              </a:rPr>
              <a:t>Dravidian(203 million people)</a:t>
            </a:r>
          </a:p>
          <a:p>
            <a:pPr algn="ctr">
              <a:buNone/>
            </a:pPr>
            <a:r>
              <a:rPr lang="en-US" dirty="0">
                <a:solidFill>
                  <a:schemeClr val="bg1"/>
                </a:solidFill>
              </a:rPr>
              <a:t>Niger-Congo(172 million people)</a:t>
            </a:r>
          </a:p>
          <a:p>
            <a:pPr algn="ctr">
              <a:buNone/>
            </a:pPr>
            <a:r>
              <a:rPr lang="en-US" dirty="0">
                <a:solidFill>
                  <a:schemeClr val="bg1"/>
                </a:solidFill>
              </a:rPr>
              <a:t>Altaic(128 million people)</a:t>
            </a:r>
          </a:p>
          <a:p>
            <a:pPr algn="ctr">
              <a:buNone/>
            </a:pPr>
            <a:r>
              <a:rPr lang="en-US" dirty="0">
                <a:solidFill>
                  <a:schemeClr val="bg1"/>
                </a:solidFill>
              </a:rPr>
              <a:t>Japanese(122 million people)</a:t>
            </a:r>
          </a:p>
          <a:p>
            <a:pPr algn="ctr">
              <a:buNone/>
            </a:pPr>
            <a:r>
              <a:rPr lang="en-US" dirty="0">
                <a:solidFill>
                  <a:schemeClr val="bg1"/>
                </a:solidFill>
              </a:rPr>
              <a:t>Korean(67 million people)</a:t>
            </a:r>
          </a:p>
          <a:p>
            <a:r>
              <a:rPr lang="en-US" dirty="0">
                <a:solidFill>
                  <a:schemeClr val="bg1"/>
                </a:solidFill>
              </a:rPr>
              <a:t>Each language family can be broken down into language groups</a:t>
            </a:r>
          </a:p>
          <a:p>
            <a:pPr lvl="1"/>
            <a:r>
              <a:rPr lang="en-US" dirty="0">
                <a:solidFill>
                  <a:schemeClr val="bg1"/>
                </a:solidFill>
              </a:rPr>
              <a:t>Some can be broken down into language subfamilies and then into smaller language groups</a:t>
            </a:r>
          </a:p>
          <a:p>
            <a:r>
              <a:rPr lang="en-US" dirty="0">
                <a:solidFill>
                  <a:schemeClr val="bg1"/>
                </a:solidFill>
              </a:rPr>
              <a:t>The Indo-European language family is originated from </a:t>
            </a:r>
            <a:r>
              <a:rPr lang="en-US" dirty="0">
                <a:solidFill>
                  <a:srgbClr val="C00000"/>
                </a:solidFill>
              </a:rPr>
              <a:t>prehistoric migrations </a:t>
            </a:r>
            <a:r>
              <a:rPr lang="en-US" dirty="0">
                <a:solidFill>
                  <a:schemeClr val="bg1"/>
                </a:solidFill>
              </a:rPr>
              <a:t>from the Indian subcontinent into Europe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chemeClr val="bg1"/>
                </a:solidFill>
              </a:rPr>
              <a:t>The Anatolian and Kurgan Theories</a:t>
            </a:r>
          </a:p>
        </p:txBody>
      </p:sp>
      <p:sp>
        <p:nvSpPr>
          <p:cNvPr id="3" name="Content Placeholder 2"/>
          <p:cNvSpPr>
            <a:spLocks noGrp="1"/>
          </p:cNvSpPr>
          <p:nvPr>
            <p:ph idx="1"/>
          </p:nvPr>
        </p:nvSpPr>
        <p:spPr>
          <a:xfrm>
            <a:off x="304800" y="1066800"/>
            <a:ext cx="8839200" cy="5562600"/>
          </a:xfrm>
        </p:spPr>
        <p:txBody>
          <a:bodyPr>
            <a:normAutofit fontScale="77500" lnSpcReduction="20000"/>
          </a:bodyPr>
          <a:lstStyle/>
          <a:p>
            <a:r>
              <a:rPr lang="en-US" dirty="0">
                <a:solidFill>
                  <a:schemeClr val="bg1"/>
                </a:solidFill>
              </a:rPr>
              <a:t>Two competing theories regarding the origins of European language</a:t>
            </a:r>
          </a:p>
          <a:p>
            <a:pPr lvl="1"/>
            <a:r>
              <a:rPr lang="en-US" dirty="0">
                <a:solidFill>
                  <a:schemeClr val="bg1"/>
                </a:solidFill>
              </a:rPr>
              <a:t>Each have a </a:t>
            </a:r>
            <a:r>
              <a:rPr lang="en-US" dirty="0">
                <a:solidFill>
                  <a:srgbClr val="C00000"/>
                </a:solidFill>
              </a:rPr>
              <a:t>hearth</a:t>
            </a:r>
            <a:r>
              <a:rPr lang="en-US" dirty="0">
                <a:solidFill>
                  <a:schemeClr val="bg1"/>
                </a:solidFill>
              </a:rPr>
              <a:t>, or originating point</a:t>
            </a:r>
          </a:p>
          <a:p>
            <a:r>
              <a:rPr lang="en-US" dirty="0">
                <a:solidFill>
                  <a:srgbClr val="C00000"/>
                </a:solidFill>
              </a:rPr>
              <a:t>Anatolian Theory</a:t>
            </a:r>
          </a:p>
          <a:p>
            <a:pPr lvl="1"/>
            <a:r>
              <a:rPr lang="en-US" dirty="0">
                <a:solidFill>
                  <a:schemeClr val="bg1"/>
                </a:solidFill>
              </a:rPr>
              <a:t>A group of migrants from the Indian subcontinent and their language were concentrated in the peninsula that makes up most of present-day Turkey, known as Asia Minor or Anatolia </a:t>
            </a:r>
          </a:p>
          <a:p>
            <a:pPr lvl="1"/>
            <a:r>
              <a:rPr lang="en-US" dirty="0">
                <a:solidFill>
                  <a:schemeClr val="bg1"/>
                </a:solidFill>
              </a:rPr>
              <a:t>From there, a large migration crossed </a:t>
            </a:r>
            <a:r>
              <a:rPr lang="en-US" dirty="0" smtClean="0">
                <a:solidFill>
                  <a:schemeClr val="bg1"/>
                </a:solidFill>
              </a:rPr>
              <a:t>into </a:t>
            </a:r>
            <a:r>
              <a:rPr lang="en-US" dirty="0">
                <a:solidFill>
                  <a:schemeClr val="bg1"/>
                </a:solidFill>
              </a:rPr>
              <a:t>continental Europe and spread outward into </a:t>
            </a:r>
            <a:r>
              <a:rPr lang="en-US" dirty="0" smtClean="0">
                <a:solidFill>
                  <a:schemeClr val="bg1"/>
                </a:solidFill>
              </a:rPr>
              <a:t>Europe. </a:t>
            </a:r>
            <a:r>
              <a:rPr lang="en-US" b="1" u="sng" dirty="0" smtClean="0">
                <a:solidFill>
                  <a:schemeClr val="bg1"/>
                </a:solidFill>
              </a:rPr>
              <a:t>These people were farmers and pastoralists expanding slowly </a:t>
            </a:r>
          </a:p>
          <a:p>
            <a:r>
              <a:rPr lang="en-US" dirty="0" smtClean="0">
                <a:solidFill>
                  <a:schemeClr val="bg1"/>
                </a:solidFill>
              </a:rPr>
              <a:t>Kurgan </a:t>
            </a:r>
            <a:r>
              <a:rPr lang="en-US" dirty="0">
                <a:solidFill>
                  <a:schemeClr val="bg1"/>
                </a:solidFill>
              </a:rPr>
              <a:t>Theory</a:t>
            </a:r>
          </a:p>
          <a:p>
            <a:pPr lvl="1"/>
            <a:r>
              <a:rPr lang="en-US" dirty="0">
                <a:solidFill>
                  <a:schemeClr val="bg1"/>
                </a:solidFill>
              </a:rPr>
              <a:t>The same group of migrants from the Indian subcontinent instead made their way into Central Asia, and then migrated across the </a:t>
            </a:r>
            <a:r>
              <a:rPr lang="en-US" dirty="0">
                <a:solidFill>
                  <a:srgbClr val="00B050"/>
                </a:solidFill>
              </a:rPr>
              <a:t>Eurasian steppe </a:t>
            </a:r>
            <a:r>
              <a:rPr lang="en-US" dirty="0">
                <a:solidFill>
                  <a:schemeClr val="bg1"/>
                </a:solidFill>
              </a:rPr>
              <a:t>into Central and Western </a:t>
            </a:r>
            <a:r>
              <a:rPr lang="en-US" dirty="0" smtClean="0">
                <a:solidFill>
                  <a:schemeClr val="bg1"/>
                </a:solidFill>
              </a:rPr>
              <a:t>Europe</a:t>
            </a:r>
          </a:p>
          <a:p>
            <a:pPr lvl="1"/>
            <a:r>
              <a:rPr lang="en-US" b="1" dirty="0" smtClean="0">
                <a:solidFill>
                  <a:schemeClr val="bg1"/>
                </a:solidFill>
              </a:rPr>
              <a:t>These people were a war-like people expanding and conquering </a:t>
            </a:r>
          </a:p>
          <a:p>
            <a:r>
              <a:rPr lang="en-US" dirty="0" smtClean="0">
                <a:solidFill>
                  <a:schemeClr val="bg1"/>
                </a:solidFill>
              </a:rPr>
              <a:t>Almost </a:t>
            </a:r>
            <a:r>
              <a:rPr lang="en-US" dirty="0">
                <a:solidFill>
                  <a:schemeClr val="bg1"/>
                </a:solidFill>
              </a:rPr>
              <a:t>all Europeans are genetically derived from populations that lived in the Indian subcontinent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Food</a:t>
            </a:r>
          </a:p>
        </p:txBody>
      </p:sp>
      <p:sp>
        <p:nvSpPr>
          <p:cNvPr id="3" name="Content Placeholder 2"/>
          <p:cNvSpPr>
            <a:spLocks noGrp="1"/>
          </p:cNvSpPr>
          <p:nvPr>
            <p:ph idx="1"/>
          </p:nvPr>
        </p:nvSpPr>
        <p:spPr/>
        <p:txBody>
          <a:bodyPr/>
          <a:lstStyle/>
          <a:p>
            <a:r>
              <a:rPr lang="en-US" dirty="0">
                <a:solidFill>
                  <a:srgbClr val="C00000"/>
                </a:solidFill>
              </a:rPr>
              <a:t>Continental cuisine</a:t>
            </a:r>
            <a:r>
              <a:rPr lang="en-US" dirty="0">
                <a:solidFill>
                  <a:schemeClr val="bg1"/>
                </a:solidFill>
              </a:rPr>
              <a:t> is the formal food traditions that emerged from mainland Europe in the 1800s</a:t>
            </a:r>
          </a:p>
          <a:p>
            <a:r>
              <a:rPr lang="en-US" dirty="0">
                <a:solidFill>
                  <a:srgbClr val="C00000"/>
                </a:solidFill>
              </a:rPr>
              <a:t>Nouvelle cuisine </a:t>
            </a:r>
            <a:r>
              <a:rPr lang="en-US" dirty="0">
                <a:solidFill>
                  <a:schemeClr val="bg1"/>
                </a:solidFill>
              </a:rPr>
              <a:t>is the contemporary form of the continental styles mainly from France, Spain, and Italy</a:t>
            </a:r>
          </a:p>
          <a:p>
            <a:r>
              <a:rPr lang="en-US" dirty="0">
                <a:solidFill>
                  <a:srgbClr val="C00000"/>
                </a:solidFill>
              </a:rPr>
              <a:t>Fusion cuisine</a:t>
            </a:r>
            <a:r>
              <a:rPr lang="en-US" dirty="0">
                <a:solidFill>
                  <a:schemeClr val="bg1"/>
                </a:solidFill>
              </a:rPr>
              <a:t> is when more than one global tradition is incorporated in a dish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Religion</a:t>
            </a:r>
          </a:p>
        </p:txBody>
      </p:sp>
      <p:sp>
        <p:nvSpPr>
          <p:cNvPr id="3" name="Content Placeholder 2"/>
          <p:cNvSpPr>
            <a:spLocks noGrp="1"/>
          </p:cNvSpPr>
          <p:nvPr>
            <p:ph idx="1"/>
          </p:nvPr>
        </p:nvSpPr>
        <p:spPr/>
        <p:txBody>
          <a:bodyPr>
            <a:normAutofit fontScale="85000" lnSpcReduction="20000"/>
          </a:bodyPr>
          <a:lstStyle/>
          <a:p>
            <a:r>
              <a:rPr lang="en-US" dirty="0">
                <a:solidFill>
                  <a:schemeClr val="bg1"/>
                </a:solidFill>
              </a:rPr>
              <a:t>Also referred to as “belief systems” by social scientists</a:t>
            </a:r>
          </a:p>
          <a:p>
            <a:r>
              <a:rPr lang="en-US" dirty="0">
                <a:solidFill>
                  <a:srgbClr val="C00000"/>
                </a:solidFill>
              </a:rPr>
              <a:t>Universalizing religions </a:t>
            </a:r>
            <a:r>
              <a:rPr lang="en-US" dirty="0">
                <a:solidFill>
                  <a:schemeClr val="bg1"/>
                </a:solidFill>
              </a:rPr>
              <a:t>accept followers from all ethnicities worldwide</a:t>
            </a:r>
          </a:p>
          <a:p>
            <a:r>
              <a:rPr lang="en-US" dirty="0">
                <a:solidFill>
                  <a:srgbClr val="C00000"/>
                </a:solidFill>
              </a:rPr>
              <a:t>Ethnic religions </a:t>
            </a:r>
            <a:r>
              <a:rPr lang="en-US" dirty="0">
                <a:solidFill>
                  <a:schemeClr val="bg1"/>
                </a:solidFill>
              </a:rPr>
              <a:t>only accept members of a specific culture group</a:t>
            </a:r>
          </a:p>
          <a:p>
            <a:r>
              <a:rPr lang="en-US" dirty="0">
                <a:solidFill>
                  <a:schemeClr val="bg1"/>
                </a:solidFill>
              </a:rPr>
              <a:t>All organized religions have one or more books or </a:t>
            </a:r>
            <a:r>
              <a:rPr lang="en-US" dirty="0">
                <a:solidFill>
                  <a:srgbClr val="C00000"/>
                </a:solidFill>
              </a:rPr>
              <a:t>scripture</a:t>
            </a:r>
            <a:r>
              <a:rPr lang="en-US" dirty="0">
                <a:solidFill>
                  <a:schemeClr val="bg1"/>
                </a:solidFill>
              </a:rPr>
              <a:t>, said to be written of </a:t>
            </a:r>
            <a:r>
              <a:rPr lang="en-US" dirty="0">
                <a:solidFill>
                  <a:srgbClr val="C00000"/>
                </a:solidFill>
              </a:rPr>
              <a:t>divine origin</a:t>
            </a:r>
          </a:p>
          <a:p>
            <a:r>
              <a:rPr lang="en-US" dirty="0">
                <a:solidFill>
                  <a:srgbClr val="C00000"/>
                </a:solidFill>
              </a:rPr>
              <a:t>Compromising religions </a:t>
            </a:r>
            <a:r>
              <a:rPr lang="en-US" dirty="0">
                <a:solidFill>
                  <a:schemeClr val="bg1"/>
                </a:solidFill>
              </a:rPr>
              <a:t>have the ability to reform or integrate other beliefs into their doctoral practices</a:t>
            </a:r>
          </a:p>
          <a:p>
            <a:r>
              <a:rPr lang="en-US" dirty="0">
                <a:solidFill>
                  <a:srgbClr val="C00000"/>
                </a:solidFill>
              </a:rPr>
              <a:t>Fundamentalist religions</a:t>
            </a:r>
            <a:r>
              <a:rPr lang="en-US" dirty="0">
                <a:solidFill>
                  <a:schemeClr val="bg1"/>
                </a:solidFill>
              </a:rPr>
              <a:t> have little or no interest in compromising their beliefs or doctrine and strictly adhere to scriptural dictates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1143000"/>
          </a:xfrm>
        </p:spPr>
        <p:txBody>
          <a:bodyPr/>
          <a:lstStyle/>
          <a:p>
            <a:r>
              <a:rPr lang="en-US" dirty="0">
                <a:solidFill>
                  <a:schemeClr val="bg1"/>
                </a:solidFill>
              </a:rPr>
              <a:t>World Religions</a:t>
            </a:r>
          </a:p>
        </p:txBody>
      </p:sp>
      <p:sp>
        <p:nvSpPr>
          <p:cNvPr id="3" name="Content Placeholder 2"/>
          <p:cNvSpPr>
            <a:spLocks noGrp="1"/>
          </p:cNvSpPr>
          <p:nvPr>
            <p:ph idx="1"/>
          </p:nvPr>
        </p:nvSpPr>
        <p:spPr>
          <a:xfrm>
            <a:off x="0" y="1371600"/>
            <a:ext cx="9144000" cy="5486400"/>
          </a:xfrm>
        </p:spPr>
        <p:txBody>
          <a:bodyPr>
            <a:normAutofit fontScale="70000" lnSpcReduction="20000"/>
          </a:bodyPr>
          <a:lstStyle/>
          <a:p>
            <a:r>
              <a:rPr lang="en-US" dirty="0">
                <a:solidFill>
                  <a:schemeClr val="bg1"/>
                </a:solidFill>
              </a:rPr>
              <a:t>Three major traditions of belief systems-</a:t>
            </a:r>
          </a:p>
          <a:p>
            <a:r>
              <a:rPr lang="en-US" dirty="0">
                <a:solidFill>
                  <a:srgbClr val="C00000"/>
                </a:solidFill>
              </a:rPr>
              <a:t>Animist Tradition</a:t>
            </a:r>
            <a:r>
              <a:rPr lang="en-US" dirty="0">
                <a:solidFill>
                  <a:schemeClr val="bg1"/>
                </a:solidFill>
              </a:rPr>
              <a:t>: Various ethnic, tribal, and forms of nature worship</a:t>
            </a:r>
          </a:p>
          <a:p>
            <a:pPr lvl="1"/>
            <a:r>
              <a:rPr lang="en-US" dirty="0">
                <a:solidFill>
                  <a:schemeClr val="bg1"/>
                </a:solidFill>
              </a:rPr>
              <a:t>Geographically unrelated</a:t>
            </a:r>
          </a:p>
          <a:p>
            <a:pPr lvl="1"/>
            <a:r>
              <a:rPr lang="en-US" dirty="0">
                <a:solidFill>
                  <a:schemeClr val="bg1"/>
                </a:solidFill>
              </a:rPr>
              <a:t>Have common themes, worship practices, and morality tales</a:t>
            </a:r>
          </a:p>
          <a:p>
            <a:r>
              <a:rPr lang="en-US" dirty="0">
                <a:solidFill>
                  <a:srgbClr val="C00000"/>
                </a:solidFill>
              </a:rPr>
              <a:t>Hindu-Buddhist Tradition</a:t>
            </a:r>
            <a:r>
              <a:rPr lang="en-US" dirty="0">
                <a:solidFill>
                  <a:schemeClr val="bg1"/>
                </a:solidFill>
              </a:rPr>
              <a:t>: Hinduism, Buddhism, Jainism</a:t>
            </a:r>
          </a:p>
          <a:p>
            <a:pPr lvl="1"/>
            <a:r>
              <a:rPr lang="en-US" dirty="0">
                <a:solidFill>
                  <a:schemeClr val="bg1"/>
                </a:solidFill>
              </a:rPr>
              <a:t>Began with Hinduism 5,000 years ago</a:t>
            </a:r>
          </a:p>
          <a:p>
            <a:pPr lvl="1"/>
            <a:r>
              <a:rPr lang="en-US" dirty="0">
                <a:solidFill>
                  <a:schemeClr val="bg1"/>
                </a:solidFill>
              </a:rPr>
              <a:t>Polytheistic denominations spread through Asia by the 1200s C.E.</a:t>
            </a:r>
          </a:p>
          <a:p>
            <a:pPr lvl="1"/>
            <a:r>
              <a:rPr lang="en-US" dirty="0">
                <a:solidFill>
                  <a:schemeClr val="bg1"/>
                </a:solidFill>
              </a:rPr>
              <a:t>Many levels of existence, the highest being nirvana, where a being could achieve total consciousness or enlightenment</a:t>
            </a:r>
          </a:p>
          <a:p>
            <a:pPr lvl="1"/>
            <a:r>
              <a:rPr lang="en-US" dirty="0">
                <a:solidFill>
                  <a:schemeClr val="bg1"/>
                </a:solidFill>
              </a:rPr>
              <a:t>One’s soul is reincarnated repetitively into different forms</a:t>
            </a:r>
          </a:p>
          <a:p>
            <a:pPr lvl="2"/>
            <a:r>
              <a:rPr lang="en-US" dirty="0">
                <a:solidFill>
                  <a:schemeClr val="bg1"/>
                </a:solidFill>
              </a:rPr>
              <a:t>Karma determines the outcome of reincarnation into a lower, similar, or higher form of existence in the next life </a:t>
            </a:r>
          </a:p>
          <a:p>
            <a:r>
              <a:rPr lang="en-US" dirty="0">
                <a:solidFill>
                  <a:srgbClr val="C00000"/>
                </a:solidFill>
              </a:rPr>
              <a:t>Abrahamic Tradition</a:t>
            </a:r>
            <a:r>
              <a:rPr lang="en-US" dirty="0">
                <a:solidFill>
                  <a:schemeClr val="bg1"/>
                </a:solidFill>
              </a:rPr>
              <a:t>: Judaism, Christianity, Islam</a:t>
            </a:r>
          </a:p>
          <a:p>
            <a:pPr lvl="1"/>
            <a:r>
              <a:rPr lang="en-US" dirty="0">
                <a:solidFill>
                  <a:schemeClr val="bg1"/>
                </a:solidFill>
              </a:rPr>
              <a:t>Share similar scriptural descriptions of the earth’s genesis and the story of Abraham as a morality tale of respect for the will of God or Allah</a:t>
            </a:r>
          </a:p>
          <a:p>
            <a:pPr lvl="1"/>
            <a:r>
              <a:rPr lang="en-US" dirty="0">
                <a:solidFill>
                  <a:schemeClr val="bg1"/>
                </a:solidFill>
              </a:rPr>
              <a:t>Monotheistic; can be sub-deities such as saints, angels, and archangels</a:t>
            </a:r>
          </a:p>
          <a:p>
            <a:pPr lvl="1"/>
            <a:r>
              <a:rPr lang="en-US" dirty="0">
                <a:solidFill>
                  <a:schemeClr val="bg1"/>
                </a:solidFill>
              </a:rPr>
              <a:t>Prophecy that predicts the coming or return of a messianic figure that defeats the forces of a satanic evil for souls of followers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chemeClr val="bg1"/>
                </a:solidFill>
              </a:rPr>
              <a:t>Native American</a:t>
            </a:r>
          </a:p>
        </p:txBody>
      </p:sp>
      <p:sp>
        <p:nvSpPr>
          <p:cNvPr id="3" name="Content Placeholder 2"/>
          <p:cNvSpPr>
            <a:spLocks noGrp="1"/>
          </p:cNvSpPr>
          <p:nvPr>
            <p:ph idx="1"/>
          </p:nvPr>
        </p:nvSpPr>
        <p:spPr>
          <a:xfrm>
            <a:off x="0" y="1066800"/>
            <a:ext cx="9144000" cy="5791200"/>
          </a:xfrm>
        </p:spPr>
        <p:txBody>
          <a:bodyPr>
            <a:normAutofit fontScale="70000" lnSpcReduction="20000"/>
          </a:bodyPr>
          <a:lstStyle/>
          <a:p>
            <a:r>
              <a:rPr lang="en-US" dirty="0">
                <a:solidFill>
                  <a:schemeClr val="bg1"/>
                </a:solidFill>
              </a:rPr>
              <a:t>Who?</a:t>
            </a:r>
          </a:p>
          <a:p>
            <a:pPr lvl="1"/>
            <a:r>
              <a:rPr lang="en-US" dirty="0">
                <a:solidFill>
                  <a:schemeClr val="bg1"/>
                </a:solidFill>
              </a:rPr>
              <a:t>The pre-Columbian civilizations in the Americas</a:t>
            </a:r>
          </a:p>
          <a:p>
            <a:r>
              <a:rPr lang="en-US" dirty="0">
                <a:solidFill>
                  <a:schemeClr val="bg1"/>
                </a:solidFill>
              </a:rPr>
              <a:t>When?</a:t>
            </a:r>
          </a:p>
          <a:p>
            <a:pPr lvl="1"/>
            <a:r>
              <a:rPr lang="en-US" dirty="0">
                <a:solidFill>
                  <a:schemeClr val="bg1"/>
                </a:solidFill>
              </a:rPr>
              <a:t>From 18,000 years ago(last period of glaciation)</a:t>
            </a:r>
          </a:p>
          <a:p>
            <a:r>
              <a:rPr lang="en-US" dirty="0">
                <a:solidFill>
                  <a:schemeClr val="bg1"/>
                </a:solidFill>
              </a:rPr>
              <a:t>Where?</a:t>
            </a:r>
          </a:p>
          <a:p>
            <a:pPr lvl="1"/>
            <a:r>
              <a:rPr lang="en-US" dirty="0">
                <a:solidFill>
                  <a:schemeClr val="bg1"/>
                </a:solidFill>
              </a:rPr>
              <a:t>From Alaska to the Tierra del Fuego</a:t>
            </a:r>
          </a:p>
          <a:p>
            <a:r>
              <a:rPr lang="en-US" dirty="0">
                <a:solidFill>
                  <a:schemeClr val="bg1"/>
                </a:solidFill>
              </a:rPr>
              <a:t>Scripture</a:t>
            </a:r>
          </a:p>
          <a:p>
            <a:pPr lvl="1"/>
            <a:r>
              <a:rPr lang="en-US" dirty="0">
                <a:solidFill>
                  <a:schemeClr val="bg1"/>
                </a:solidFill>
              </a:rPr>
              <a:t>None</a:t>
            </a:r>
          </a:p>
          <a:p>
            <a:pPr lvl="1"/>
            <a:r>
              <a:rPr lang="en-US" dirty="0">
                <a:solidFill>
                  <a:schemeClr val="bg1"/>
                </a:solidFill>
              </a:rPr>
              <a:t>Spiritual interpretations are delivered by </a:t>
            </a:r>
            <a:r>
              <a:rPr lang="en-US" dirty="0">
                <a:solidFill>
                  <a:srgbClr val="C00000"/>
                </a:solidFill>
              </a:rPr>
              <a:t>shamans</a:t>
            </a:r>
            <a:r>
              <a:rPr lang="en-US" dirty="0">
                <a:solidFill>
                  <a:schemeClr val="bg1"/>
                </a:solidFill>
              </a:rPr>
              <a:t>(“medicine men”) who lead worship and religious rites</a:t>
            </a:r>
          </a:p>
          <a:p>
            <a:r>
              <a:rPr lang="en-US" dirty="0">
                <a:solidFill>
                  <a:schemeClr val="bg1"/>
                </a:solidFill>
              </a:rPr>
              <a:t>Doctrine</a:t>
            </a:r>
          </a:p>
          <a:p>
            <a:pPr lvl="1"/>
            <a:r>
              <a:rPr lang="en-US" dirty="0">
                <a:solidFill>
                  <a:schemeClr val="bg1"/>
                </a:solidFill>
              </a:rPr>
              <a:t>Depends upon tribal following</a:t>
            </a:r>
          </a:p>
          <a:p>
            <a:pPr lvl="1"/>
            <a:r>
              <a:rPr lang="en-US" dirty="0">
                <a:solidFill>
                  <a:schemeClr val="bg1"/>
                </a:solidFill>
              </a:rPr>
              <a:t>Prayers to sun, moon, and spirits are common</a:t>
            </a:r>
          </a:p>
          <a:p>
            <a:r>
              <a:rPr lang="en-US" dirty="0">
                <a:solidFill>
                  <a:schemeClr val="bg1"/>
                </a:solidFill>
              </a:rPr>
              <a:t>Denominations</a:t>
            </a:r>
          </a:p>
          <a:p>
            <a:pPr lvl="1"/>
            <a:r>
              <a:rPr lang="en-US" dirty="0">
                <a:solidFill>
                  <a:schemeClr val="bg1"/>
                </a:solidFill>
              </a:rPr>
              <a:t>Hundreds of different tribal interpretations</a:t>
            </a:r>
          </a:p>
          <a:p>
            <a:r>
              <a:rPr lang="en-US" dirty="0">
                <a:solidFill>
                  <a:schemeClr val="bg1"/>
                </a:solidFill>
              </a:rPr>
              <a:t>Historical Diffusion</a:t>
            </a:r>
          </a:p>
          <a:p>
            <a:pPr lvl="1"/>
            <a:r>
              <a:rPr lang="en-US" dirty="0">
                <a:solidFill>
                  <a:schemeClr val="bg1"/>
                </a:solidFill>
              </a:rPr>
              <a:t>By </a:t>
            </a:r>
            <a:r>
              <a:rPr lang="en-US" dirty="0">
                <a:solidFill>
                  <a:srgbClr val="C00000"/>
                </a:solidFill>
              </a:rPr>
              <a:t>migration diffusion </a:t>
            </a:r>
            <a:r>
              <a:rPr lang="en-US" dirty="0">
                <a:solidFill>
                  <a:schemeClr val="bg1"/>
                </a:solidFill>
              </a:rPr>
              <a:t>through the Americas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Buddhism</a:t>
            </a:r>
          </a:p>
        </p:txBody>
      </p:sp>
      <p:sp>
        <p:nvSpPr>
          <p:cNvPr id="3" name="Content Placeholder 2"/>
          <p:cNvSpPr>
            <a:spLocks noGrp="1"/>
          </p:cNvSpPr>
          <p:nvPr>
            <p:ph idx="1"/>
          </p:nvPr>
        </p:nvSpPr>
        <p:spPr>
          <a:xfrm>
            <a:off x="457200" y="1600200"/>
            <a:ext cx="8229600" cy="5257800"/>
          </a:xfrm>
        </p:spPr>
        <p:txBody>
          <a:bodyPr>
            <a:normAutofit fontScale="62500" lnSpcReduction="20000"/>
          </a:bodyPr>
          <a:lstStyle/>
          <a:p>
            <a:r>
              <a:rPr lang="en-US" dirty="0">
                <a:solidFill>
                  <a:schemeClr val="bg1"/>
                </a:solidFill>
              </a:rPr>
              <a:t>Who?</a:t>
            </a:r>
          </a:p>
          <a:p>
            <a:pPr lvl="1"/>
            <a:r>
              <a:rPr lang="en-US" dirty="0">
                <a:solidFill>
                  <a:schemeClr val="bg1"/>
                </a:solidFill>
              </a:rPr>
              <a:t>Ideological following that rejected the caste system and other Hindu practices</a:t>
            </a:r>
          </a:p>
          <a:p>
            <a:r>
              <a:rPr lang="en-US" dirty="0">
                <a:solidFill>
                  <a:schemeClr val="bg1"/>
                </a:solidFill>
              </a:rPr>
              <a:t>When?</a:t>
            </a:r>
          </a:p>
          <a:p>
            <a:pPr lvl="1"/>
            <a:r>
              <a:rPr lang="en-US" dirty="0">
                <a:solidFill>
                  <a:schemeClr val="bg1"/>
                </a:solidFill>
              </a:rPr>
              <a:t>2,500 years before present</a:t>
            </a:r>
          </a:p>
          <a:p>
            <a:r>
              <a:rPr lang="en-US" dirty="0">
                <a:solidFill>
                  <a:schemeClr val="bg1"/>
                </a:solidFill>
              </a:rPr>
              <a:t>Where?</a:t>
            </a:r>
          </a:p>
          <a:p>
            <a:pPr lvl="1"/>
            <a:r>
              <a:rPr lang="en-US" dirty="0">
                <a:solidFill>
                  <a:schemeClr val="bg1"/>
                </a:solidFill>
              </a:rPr>
              <a:t>Hearth in the Gangetic Plain of North Central India and spread throughout Asia</a:t>
            </a:r>
          </a:p>
          <a:p>
            <a:r>
              <a:rPr lang="en-US" dirty="0">
                <a:solidFill>
                  <a:schemeClr val="bg1"/>
                </a:solidFill>
              </a:rPr>
              <a:t>Scripture</a:t>
            </a:r>
          </a:p>
          <a:p>
            <a:pPr lvl="1"/>
            <a:r>
              <a:rPr lang="en-US" dirty="0">
                <a:solidFill>
                  <a:schemeClr val="bg1"/>
                </a:solidFill>
              </a:rPr>
              <a:t>Early Hindu texts combined with the Tipitaka(</a:t>
            </a:r>
            <a:r>
              <a:rPr lang="en-US" dirty="0" err="1">
                <a:solidFill>
                  <a:schemeClr val="bg1"/>
                </a:solidFill>
              </a:rPr>
              <a:t>Pali</a:t>
            </a:r>
            <a:r>
              <a:rPr lang="en-US" dirty="0">
                <a:solidFill>
                  <a:schemeClr val="bg1"/>
                </a:solidFill>
              </a:rPr>
              <a:t> Canon)</a:t>
            </a:r>
          </a:p>
          <a:p>
            <a:pPr lvl="1"/>
            <a:r>
              <a:rPr lang="en-US" dirty="0">
                <a:solidFill>
                  <a:schemeClr val="bg1"/>
                </a:solidFill>
              </a:rPr>
              <a:t>Tipitaka contains the life and teaching of Siddhartha Gautama, the founder of Buddhism</a:t>
            </a:r>
          </a:p>
          <a:p>
            <a:r>
              <a:rPr lang="en-US" dirty="0">
                <a:solidFill>
                  <a:schemeClr val="bg1"/>
                </a:solidFill>
              </a:rPr>
              <a:t>Doctrine</a:t>
            </a:r>
          </a:p>
          <a:p>
            <a:pPr lvl="1"/>
            <a:r>
              <a:rPr lang="en-US" dirty="0">
                <a:solidFill>
                  <a:schemeClr val="bg1"/>
                </a:solidFill>
              </a:rPr>
              <a:t>Different doctrinal texts including Tao Te </a:t>
            </a:r>
            <a:r>
              <a:rPr lang="en-US" dirty="0" err="1">
                <a:solidFill>
                  <a:schemeClr val="bg1"/>
                </a:solidFill>
              </a:rPr>
              <a:t>Ching</a:t>
            </a:r>
            <a:endParaRPr lang="en-US" dirty="0">
              <a:solidFill>
                <a:schemeClr val="bg1"/>
              </a:solidFill>
            </a:endParaRPr>
          </a:p>
          <a:p>
            <a:pPr lvl="1"/>
            <a:r>
              <a:rPr lang="en-US" dirty="0">
                <a:solidFill>
                  <a:schemeClr val="bg1"/>
                </a:solidFill>
              </a:rPr>
              <a:t>Main difference from Hinduism is the belief that nirvana can be achieved in one lifetime</a:t>
            </a:r>
          </a:p>
          <a:p>
            <a:pPr lvl="2"/>
            <a:r>
              <a:rPr lang="en-US" dirty="0">
                <a:solidFill>
                  <a:schemeClr val="bg1"/>
                </a:solidFill>
              </a:rPr>
              <a:t>This is through an understanding of the effects of suffering on human life and the following of a “Middle Way” or non-extremist pathway toward enlightenment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Buddhism(continued…)</a:t>
            </a:r>
          </a:p>
        </p:txBody>
      </p:sp>
      <p:sp>
        <p:nvSpPr>
          <p:cNvPr id="3" name="Content Placeholder 2"/>
          <p:cNvSpPr>
            <a:spLocks noGrp="1"/>
          </p:cNvSpPr>
          <p:nvPr>
            <p:ph idx="1"/>
          </p:nvPr>
        </p:nvSpPr>
        <p:spPr>
          <a:xfrm>
            <a:off x="0" y="1600200"/>
            <a:ext cx="8686800" cy="5257800"/>
          </a:xfrm>
        </p:spPr>
        <p:txBody>
          <a:bodyPr>
            <a:normAutofit fontScale="70000" lnSpcReduction="20000"/>
          </a:bodyPr>
          <a:lstStyle/>
          <a:p>
            <a:r>
              <a:rPr lang="en-US" dirty="0">
                <a:solidFill>
                  <a:schemeClr val="bg1"/>
                </a:solidFill>
              </a:rPr>
              <a:t>Denominations</a:t>
            </a:r>
          </a:p>
          <a:p>
            <a:pPr lvl="1"/>
            <a:r>
              <a:rPr lang="en-US" dirty="0">
                <a:solidFill>
                  <a:schemeClr val="bg1"/>
                </a:solidFill>
              </a:rPr>
              <a:t>Three distinct traditions broken into smaller regional and philosophical denominations</a:t>
            </a:r>
          </a:p>
          <a:p>
            <a:pPr lvl="1"/>
            <a:r>
              <a:rPr lang="en-US" dirty="0">
                <a:solidFill>
                  <a:schemeClr val="bg1"/>
                </a:solidFill>
              </a:rPr>
              <a:t>Tibetan(Vajrayana)</a:t>
            </a:r>
          </a:p>
          <a:p>
            <a:pPr lvl="2"/>
            <a:r>
              <a:rPr lang="en-US" dirty="0">
                <a:solidFill>
                  <a:schemeClr val="bg1"/>
                </a:solidFill>
              </a:rPr>
              <a:t>Universalizing, accepting westerners into their community but uncompromising in their beliefs</a:t>
            </a:r>
          </a:p>
          <a:p>
            <a:pPr lvl="1"/>
            <a:r>
              <a:rPr lang="en-US" dirty="0">
                <a:solidFill>
                  <a:schemeClr val="bg1"/>
                </a:solidFill>
              </a:rPr>
              <a:t>Southeast Asian(Therevada)</a:t>
            </a:r>
          </a:p>
          <a:p>
            <a:pPr lvl="2"/>
            <a:r>
              <a:rPr lang="en-US" dirty="0">
                <a:solidFill>
                  <a:schemeClr val="bg1"/>
                </a:solidFill>
              </a:rPr>
              <a:t>Less universalizing, does not compromise their traditions</a:t>
            </a:r>
          </a:p>
          <a:p>
            <a:pPr lvl="1"/>
            <a:r>
              <a:rPr lang="en-US" dirty="0">
                <a:solidFill>
                  <a:schemeClr val="bg1"/>
                </a:solidFill>
              </a:rPr>
              <a:t>East Asian(Mahayana)</a:t>
            </a:r>
          </a:p>
          <a:p>
            <a:pPr lvl="2"/>
            <a:r>
              <a:rPr lang="en-US" dirty="0">
                <a:solidFill>
                  <a:schemeClr val="bg1"/>
                </a:solidFill>
              </a:rPr>
              <a:t>Both universalizing and compromising</a:t>
            </a:r>
          </a:p>
          <a:p>
            <a:pPr lvl="3"/>
            <a:r>
              <a:rPr lang="en-US" dirty="0">
                <a:solidFill>
                  <a:schemeClr val="bg1"/>
                </a:solidFill>
              </a:rPr>
              <a:t>EX: Shinto, Confucianism, and Taoism</a:t>
            </a:r>
          </a:p>
          <a:p>
            <a:r>
              <a:rPr lang="en-US" dirty="0">
                <a:solidFill>
                  <a:schemeClr val="bg1"/>
                </a:solidFill>
              </a:rPr>
              <a:t>Historical Diffusion</a:t>
            </a:r>
          </a:p>
          <a:p>
            <a:pPr lvl="1"/>
            <a:r>
              <a:rPr lang="en-US" dirty="0">
                <a:solidFill>
                  <a:schemeClr val="bg1"/>
                </a:solidFill>
              </a:rPr>
              <a:t>Tibetan Buddhism relocated across the Himalayas and </a:t>
            </a:r>
            <a:r>
              <a:rPr lang="en-US" dirty="0" err="1">
                <a:solidFill>
                  <a:schemeClr val="bg1"/>
                </a:solidFill>
              </a:rPr>
              <a:t>Tarim</a:t>
            </a:r>
            <a:r>
              <a:rPr lang="en-US" dirty="0">
                <a:solidFill>
                  <a:schemeClr val="bg1"/>
                </a:solidFill>
              </a:rPr>
              <a:t> Basin desert to Siberia and Mongolia</a:t>
            </a:r>
          </a:p>
          <a:p>
            <a:pPr lvl="1"/>
            <a:r>
              <a:rPr lang="en-US" dirty="0">
                <a:solidFill>
                  <a:schemeClr val="bg1"/>
                </a:solidFill>
              </a:rPr>
              <a:t>Therevada relocated from Sri Lanka across the Bay of Bengal to Southeast Asia</a:t>
            </a:r>
          </a:p>
          <a:p>
            <a:pPr lvl="1"/>
            <a:r>
              <a:rPr lang="en-US" dirty="0">
                <a:solidFill>
                  <a:schemeClr val="bg1"/>
                </a:solidFill>
              </a:rPr>
              <a:t>Mahayana across the Himalayas to Eastern China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Cultural Landscape</a:t>
            </a:r>
          </a:p>
        </p:txBody>
      </p:sp>
      <p:sp>
        <p:nvSpPr>
          <p:cNvPr id="3" name="Content Placeholder 2"/>
          <p:cNvSpPr>
            <a:spLocks noGrp="1"/>
          </p:cNvSpPr>
          <p:nvPr>
            <p:ph idx="1"/>
          </p:nvPr>
        </p:nvSpPr>
        <p:spPr/>
        <p:txBody>
          <a:bodyPr/>
          <a:lstStyle/>
          <a:p>
            <a:r>
              <a:rPr lang="en-US" dirty="0">
                <a:solidFill>
                  <a:schemeClr val="bg1"/>
                </a:solidFill>
              </a:rPr>
              <a:t>Sign and symbols can be seen within the different components of culture and can be used to understand that place’s cultural background and heritage</a:t>
            </a:r>
          </a:p>
          <a:p>
            <a:r>
              <a:rPr lang="en-US" dirty="0">
                <a:solidFill>
                  <a:schemeClr val="bg1"/>
                </a:solidFill>
              </a:rPr>
              <a:t>Most things in the cultural landscape are products of </a:t>
            </a:r>
            <a:r>
              <a:rPr lang="en-US" dirty="0">
                <a:solidFill>
                  <a:srgbClr val="C00000"/>
                </a:solidFill>
              </a:rPr>
              <a:t>cultural synthesis</a:t>
            </a:r>
            <a:r>
              <a:rPr lang="en-US" dirty="0">
                <a:solidFill>
                  <a:schemeClr val="bg1"/>
                </a:solidFill>
              </a:rPr>
              <a:t>(</a:t>
            </a:r>
            <a:r>
              <a:rPr lang="en-US" dirty="0">
                <a:solidFill>
                  <a:srgbClr val="C00000"/>
                </a:solidFill>
              </a:rPr>
              <a:t>syncretism</a:t>
            </a:r>
            <a:r>
              <a:rPr lang="en-US" dirty="0">
                <a:solidFill>
                  <a:schemeClr val="bg1"/>
                </a:solidFill>
              </a:rPr>
              <a:t>)</a:t>
            </a:r>
          </a:p>
          <a:p>
            <a:pPr lvl="1"/>
            <a:r>
              <a:rPr lang="en-US" dirty="0">
                <a:solidFill>
                  <a:schemeClr val="bg1"/>
                </a:solidFill>
              </a:rPr>
              <a:t>The blending together of two or more cultural influences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Hinduism</a:t>
            </a:r>
          </a:p>
        </p:txBody>
      </p:sp>
      <p:sp>
        <p:nvSpPr>
          <p:cNvPr id="3" name="Content Placeholder 2"/>
          <p:cNvSpPr>
            <a:spLocks noGrp="1"/>
          </p:cNvSpPr>
          <p:nvPr>
            <p:ph idx="1"/>
          </p:nvPr>
        </p:nvSpPr>
        <p:spPr>
          <a:xfrm>
            <a:off x="0" y="1600200"/>
            <a:ext cx="8686800" cy="5257800"/>
          </a:xfrm>
        </p:spPr>
        <p:txBody>
          <a:bodyPr>
            <a:normAutofit fontScale="62500" lnSpcReduction="20000"/>
          </a:bodyPr>
          <a:lstStyle/>
          <a:p>
            <a:r>
              <a:rPr lang="en-US" dirty="0">
                <a:solidFill>
                  <a:schemeClr val="bg1"/>
                </a:solidFill>
              </a:rPr>
              <a:t>Who?</a:t>
            </a:r>
          </a:p>
          <a:p>
            <a:pPr lvl="1"/>
            <a:r>
              <a:rPr lang="en-US" dirty="0">
                <a:solidFill>
                  <a:schemeClr val="bg1"/>
                </a:solidFill>
              </a:rPr>
              <a:t>South Asians and some Southeast Asians</a:t>
            </a:r>
          </a:p>
          <a:p>
            <a:r>
              <a:rPr lang="en-US" dirty="0">
                <a:solidFill>
                  <a:schemeClr val="bg1"/>
                </a:solidFill>
              </a:rPr>
              <a:t>When?</a:t>
            </a:r>
          </a:p>
          <a:p>
            <a:pPr lvl="1"/>
            <a:r>
              <a:rPr lang="en-US" dirty="0">
                <a:solidFill>
                  <a:schemeClr val="bg1"/>
                </a:solidFill>
              </a:rPr>
              <a:t>Earliest forms; 7,500 years ago</a:t>
            </a:r>
          </a:p>
          <a:p>
            <a:r>
              <a:rPr lang="en-US" dirty="0">
                <a:solidFill>
                  <a:schemeClr val="bg1"/>
                </a:solidFill>
              </a:rPr>
              <a:t>Where?</a:t>
            </a:r>
          </a:p>
          <a:p>
            <a:pPr lvl="1"/>
            <a:r>
              <a:rPr lang="en-US" dirty="0">
                <a:solidFill>
                  <a:schemeClr val="bg1"/>
                </a:solidFill>
              </a:rPr>
              <a:t>Mainly India, but parts in Indonesia, London, Fiji, and South Africa</a:t>
            </a:r>
          </a:p>
          <a:p>
            <a:r>
              <a:rPr lang="en-US" dirty="0">
                <a:solidFill>
                  <a:schemeClr val="bg1"/>
                </a:solidFill>
              </a:rPr>
              <a:t>Scripture</a:t>
            </a:r>
          </a:p>
          <a:p>
            <a:pPr lvl="1"/>
            <a:r>
              <a:rPr lang="en-US" dirty="0">
                <a:solidFill>
                  <a:schemeClr val="bg1"/>
                </a:solidFill>
              </a:rPr>
              <a:t>Vedas, Upanishads, Bhagavad Gita, and other early Sanskrit religious texts</a:t>
            </a:r>
          </a:p>
          <a:p>
            <a:r>
              <a:rPr lang="en-US" dirty="0">
                <a:solidFill>
                  <a:schemeClr val="bg1"/>
                </a:solidFill>
              </a:rPr>
              <a:t>Doctrine</a:t>
            </a:r>
          </a:p>
          <a:p>
            <a:pPr lvl="1"/>
            <a:r>
              <a:rPr lang="en-US" dirty="0">
                <a:solidFill>
                  <a:schemeClr val="bg1"/>
                </a:solidFill>
              </a:rPr>
              <a:t>Work continuously with multiple reincarnations to achieve nirvana</a:t>
            </a:r>
          </a:p>
          <a:p>
            <a:pPr lvl="1"/>
            <a:r>
              <a:rPr lang="en-US" dirty="0">
                <a:solidFill>
                  <a:schemeClr val="bg1"/>
                </a:solidFill>
              </a:rPr>
              <a:t>Practice of temple based worship and festivals to praise particular supreme gods </a:t>
            </a:r>
          </a:p>
          <a:p>
            <a:pPr lvl="1"/>
            <a:r>
              <a:rPr lang="en-US" dirty="0">
                <a:solidFill>
                  <a:schemeClr val="bg1"/>
                </a:solidFill>
              </a:rPr>
              <a:t>Several writings depict historical moral traditions and practices</a:t>
            </a:r>
          </a:p>
          <a:p>
            <a:r>
              <a:rPr lang="en-US" dirty="0">
                <a:solidFill>
                  <a:schemeClr val="bg1"/>
                </a:solidFill>
              </a:rPr>
              <a:t>Denominations</a:t>
            </a:r>
          </a:p>
          <a:p>
            <a:pPr lvl="1"/>
            <a:r>
              <a:rPr lang="en-US" dirty="0">
                <a:solidFill>
                  <a:schemeClr val="bg1"/>
                </a:solidFill>
              </a:rPr>
              <a:t>Various are based upon cults to deities</a:t>
            </a:r>
          </a:p>
          <a:p>
            <a:pPr lvl="1"/>
            <a:r>
              <a:rPr lang="en-US" dirty="0">
                <a:solidFill>
                  <a:schemeClr val="bg1"/>
                </a:solidFill>
              </a:rPr>
              <a:t>Based on caste system</a:t>
            </a:r>
          </a:p>
          <a:p>
            <a:r>
              <a:rPr lang="en-US" dirty="0">
                <a:solidFill>
                  <a:schemeClr val="bg1"/>
                </a:solidFill>
              </a:rPr>
              <a:t>Historical Diffusion</a:t>
            </a:r>
          </a:p>
          <a:p>
            <a:pPr lvl="1"/>
            <a:r>
              <a:rPr lang="en-US" dirty="0">
                <a:solidFill>
                  <a:schemeClr val="bg1"/>
                </a:solidFill>
              </a:rPr>
              <a:t>Expansion diffusion from Hindu hearth in Northern India</a:t>
            </a:r>
          </a:p>
          <a:p>
            <a:pPr lvl="1"/>
            <a:r>
              <a:rPr lang="en-US" dirty="0">
                <a:solidFill>
                  <a:schemeClr val="bg1"/>
                </a:solidFill>
              </a:rPr>
              <a:t>Relocation diffusion across the Bay of Bengal to Southeast Asia and to Indonesia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Caste System In India</a:t>
            </a:r>
          </a:p>
        </p:txBody>
      </p:sp>
      <p:sp>
        <p:nvSpPr>
          <p:cNvPr id="3" name="Content Placeholder 2"/>
          <p:cNvSpPr>
            <a:spLocks noGrp="1"/>
          </p:cNvSpPr>
          <p:nvPr>
            <p:ph idx="1"/>
          </p:nvPr>
        </p:nvSpPr>
        <p:spPr/>
        <p:txBody>
          <a:bodyPr>
            <a:normAutofit fontScale="77500" lnSpcReduction="20000"/>
          </a:bodyPr>
          <a:lstStyle/>
          <a:p>
            <a:r>
              <a:rPr lang="en-US" dirty="0">
                <a:solidFill>
                  <a:schemeClr val="bg1"/>
                </a:solidFill>
              </a:rPr>
              <a:t>Hindu scriptures believe in a </a:t>
            </a:r>
            <a:r>
              <a:rPr lang="en-US" dirty="0">
                <a:solidFill>
                  <a:srgbClr val="C00000"/>
                </a:solidFill>
              </a:rPr>
              <a:t>cosmology</a:t>
            </a:r>
            <a:r>
              <a:rPr lang="en-US" dirty="0">
                <a:solidFill>
                  <a:schemeClr val="bg1"/>
                </a:solidFill>
              </a:rPr>
              <a:t>(belief in structure of the universe) in which there are several levels of existence, from the lowest animal forms to human forms then higher animal forms which are considered sacred by Hindus, such as cattle, elephants, and snakes</a:t>
            </a:r>
          </a:p>
          <a:p>
            <a:pPr lvl="1"/>
            <a:r>
              <a:rPr lang="en-US" dirty="0">
                <a:solidFill>
                  <a:schemeClr val="bg1"/>
                </a:solidFill>
              </a:rPr>
              <a:t>The levels are known as </a:t>
            </a:r>
            <a:r>
              <a:rPr lang="en-US" dirty="0">
                <a:solidFill>
                  <a:srgbClr val="C00000"/>
                </a:solidFill>
              </a:rPr>
              <a:t>chakras</a:t>
            </a:r>
          </a:p>
          <a:p>
            <a:pPr lvl="1"/>
            <a:r>
              <a:rPr lang="en-US" dirty="0">
                <a:solidFill>
                  <a:schemeClr val="bg1"/>
                </a:solidFill>
              </a:rPr>
              <a:t>As a soul is reincarnated it can be elevated to a higher chakra if the soul has a positive karmic balance</a:t>
            </a:r>
          </a:p>
          <a:p>
            <a:r>
              <a:rPr lang="en-US" dirty="0">
                <a:solidFill>
                  <a:schemeClr val="bg1"/>
                </a:solidFill>
              </a:rPr>
              <a:t>Once someone is born into a caste, they are there for life, no matter how rich or poor he becomes</a:t>
            </a:r>
          </a:p>
          <a:p>
            <a:r>
              <a:rPr lang="en-US" dirty="0">
                <a:solidFill>
                  <a:schemeClr val="bg1"/>
                </a:solidFill>
              </a:rPr>
              <a:t>Five levels(</a:t>
            </a:r>
            <a:r>
              <a:rPr lang="en-US" dirty="0" err="1">
                <a:solidFill>
                  <a:srgbClr val="C00000"/>
                </a:solidFill>
              </a:rPr>
              <a:t>varna</a:t>
            </a:r>
            <a:r>
              <a:rPr lang="en-US" dirty="0">
                <a:solidFill>
                  <a:schemeClr val="bg1"/>
                </a:solidFill>
              </a:rPr>
              <a:t>) within the human chakra that compose the </a:t>
            </a:r>
            <a:r>
              <a:rPr lang="en-US" dirty="0" err="1">
                <a:solidFill>
                  <a:schemeClr val="bg1"/>
                </a:solidFill>
              </a:rPr>
              <a:t>Hinduistic</a:t>
            </a:r>
            <a:r>
              <a:rPr lang="en-US" dirty="0">
                <a:solidFill>
                  <a:schemeClr val="bg1"/>
                </a:solidFill>
              </a:rPr>
              <a:t> Caste System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The Caste System</a:t>
            </a:r>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a:pPr>
            <a:r>
              <a:rPr lang="en-US" dirty="0">
                <a:solidFill>
                  <a:schemeClr val="bg1"/>
                </a:solidFill>
              </a:rPr>
              <a:t>Brahmans</a:t>
            </a:r>
          </a:p>
          <a:p>
            <a:pPr marL="914400" lvl="1" indent="-514350"/>
            <a:r>
              <a:rPr lang="en-US" dirty="0">
                <a:solidFill>
                  <a:schemeClr val="bg1"/>
                </a:solidFill>
              </a:rPr>
              <a:t>The priestly caste responsible for religious worship</a:t>
            </a:r>
          </a:p>
          <a:p>
            <a:pPr marL="914400" lvl="1" indent="-514350"/>
            <a:r>
              <a:rPr lang="en-US" dirty="0">
                <a:solidFill>
                  <a:schemeClr val="bg1"/>
                </a:solidFill>
              </a:rPr>
              <a:t>Some can be selected as high government officials, others may become monks</a:t>
            </a:r>
          </a:p>
          <a:p>
            <a:pPr marL="514350" indent="-514350">
              <a:buFont typeface="+mj-lt"/>
              <a:buAutoNum type="arabicPeriod"/>
            </a:pPr>
            <a:r>
              <a:rPr lang="en-US" dirty="0" err="1">
                <a:solidFill>
                  <a:schemeClr val="bg1"/>
                </a:solidFill>
              </a:rPr>
              <a:t>Kshatriyas</a:t>
            </a:r>
            <a:endParaRPr lang="en-US" dirty="0">
              <a:solidFill>
                <a:schemeClr val="bg1"/>
              </a:solidFill>
            </a:endParaRPr>
          </a:p>
          <a:p>
            <a:pPr marL="914400" lvl="1" indent="-514350"/>
            <a:r>
              <a:rPr lang="en-US" dirty="0">
                <a:solidFill>
                  <a:schemeClr val="bg1"/>
                </a:solidFill>
              </a:rPr>
              <a:t>The aristocratic and warrior class</a:t>
            </a:r>
          </a:p>
          <a:p>
            <a:pPr marL="914400" lvl="1" indent="-514350"/>
            <a:r>
              <a:rPr lang="en-US" dirty="0">
                <a:solidFill>
                  <a:schemeClr val="bg1"/>
                </a:solidFill>
              </a:rPr>
              <a:t>Many are land owners, government leaders, or wealthy businessman</a:t>
            </a:r>
          </a:p>
          <a:p>
            <a:pPr marL="514350" indent="-514350">
              <a:buFont typeface="+mj-lt"/>
              <a:buAutoNum type="arabicPeriod"/>
            </a:pPr>
            <a:r>
              <a:rPr lang="en-US" dirty="0" err="1">
                <a:solidFill>
                  <a:schemeClr val="bg1"/>
                </a:solidFill>
              </a:rPr>
              <a:t>Vaisyas</a:t>
            </a:r>
            <a:endParaRPr lang="en-US" dirty="0">
              <a:solidFill>
                <a:schemeClr val="bg1"/>
              </a:solidFill>
            </a:endParaRPr>
          </a:p>
          <a:p>
            <a:pPr marL="914400" lvl="1" indent="-514350"/>
            <a:r>
              <a:rPr lang="en-US" dirty="0">
                <a:solidFill>
                  <a:schemeClr val="bg1"/>
                </a:solidFill>
              </a:rPr>
              <a:t>The merchant class</a:t>
            </a:r>
          </a:p>
          <a:p>
            <a:pPr marL="914400" lvl="1" indent="-514350"/>
            <a:r>
              <a:rPr lang="en-US" dirty="0">
                <a:solidFill>
                  <a:schemeClr val="bg1"/>
                </a:solidFill>
              </a:rPr>
              <a:t>Doctors, lawyers, accountants, etc…</a:t>
            </a:r>
          </a:p>
          <a:p>
            <a:pPr marL="514350" indent="-514350">
              <a:buFont typeface="+mj-lt"/>
              <a:buAutoNum type="arabicPeriod"/>
            </a:pPr>
            <a:r>
              <a:rPr lang="en-US" dirty="0" err="1">
                <a:solidFill>
                  <a:schemeClr val="bg1"/>
                </a:solidFill>
              </a:rPr>
              <a:t>Sudras</a:t>
            </a:r>
            <a:endParaRPr lang="en-US" dirty="0">
              <a:solidFill>
                <a:schemeClr val="bg1"/>
              </a:solidFill>
            </a:endParaRPr>
          </a:p>
          <a:p>
            <a:pPr marL="914400" lvl="1" indent="-514350"/>
            <a:r>
              <a:rPr lang="en-US" dirty="0" err="1">
                <a:solidFill>
                  <a:schemeClr val="bg1"/>
                </a:solidFill>
              </a:rPr>
              <a:t>Tradespeople</a:t>
            </a:r>
            <a:r>
              <a:rPr lang="en-US" dirty="0">
                <a:solidFill>
                  <a:schemeClr val="bg1"/>
                </a:solidFill>
              </a:rPr>
              <a:t> and farmer class</a:t>
            </a:r>
          </a:p>
          <a:p>
            <a:pPr marL="914400" lvl="1" indent="-514350"/>
            <a:r>
              <a:rPr lang="en-US" dirty="0">
                <a:solidFill>
                  <a:schemeClr val="bg1"/>
                </a:solidFill>
              </a:rPr>
              <a:t>Broken up into hundreds of sub-classes or </a:t>
            </a:r>
            <a:r>
              <a:rPr lang="en-US" dirty="0" err="1">
                <a:solidFill>
                  <a:srgbClr val="C00000"/>
                </a:solidFill>
              </a:rPr>
              <a:t>jati</a:t>
            </a:r>
            <a:endParaRPr lang="en-US" dirty="0">
              <a:solidFill>
                <a:srgbClr val="C00000"/>
              </a:solidFill>
            </a:endParaRPr>
          </a:p>
          <a:p>
            <a:pPr marL="514350" indent="-514350">
              <a:buFont typeface="+mj-lt"/>
              <a:buAutoNum type="arabicPeriod"/>
            </a:pPr>
            <a:r>
              <a:rPr lang="en-US" dirty="0" err="1">
                <a:solidFill>
                  <a:schemeClr val="bg1"/>
                </a:solidFill>
              </a:rPr>
              <a:t>Dalits</a:t>
            </a:r>
            <a:endParaRPr lang="en-US" dirty="0">
              <a:solidFill>
                <a:schemeClr val="bg1"/>
              </a:solidFill>
            </a:endParaRPr>
          </a:p>
          <a:p>
            <a:pPr marL="914400" lvl="1" indent="-514350"/>
            <a:r>
              <a:rPr lang="en-US" dirty="0">
                <a:solidFill>
                  <a:schemeClr val="bg1"/>
                </a:solidFill>
              </a:rPr>
              <a:t>The “Untouchables”</a:t>
            </a:r>
          </a:p>
          <a:p>
            <a:pPr marL="914400" lvl="1" indent="-514350"/>
            <a:r>
              <a:rPr lang="en-US" dirty="0">
                <a:solidFill>
                  <a:schemeClr val="bg1"/>
                </a:solidFill>
              </a:rPr>
              <a:t>Street sweepers, sewer cleaners etc… </a:t>
            </a:r>
          </a:p>
          <a:p>
            <a:pPr marL="914400" lvl="1" indent="-514350"/>
            <a:endParaRPr lang="en-US" dirty="0">
              <a:solidFill>
                <a:schemeClr val="bg1"/>
              </a:solidFill>
            </a:endParaRPr>
          </a:p>
          <a:p>
            <a:pPr marL="514350" indent="-514350">
              <a:buFont typeface="+mj-lt"/>
              <a:buAutoNum type="arabicPeriod"/>
            </a:pPr>
            <a:endParaRPr lang="en-US"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Conclusion to the Caste System</a:t>
            </a:r>
          </a:p>
        </p:txBody>
      </p:sp>
      <p:sp>
        <p:nvSpPr>
          <p:cNvPr id="3" name="Content Placeholder 2"/>
          <p:cNvSpPr>
            <a:spLocks noGrp="1"/>
          </p:cNvSpPr>
          <p:nvPr>
            <p:ph idx="1"/>
          </p:nvPr>
        </p:nvSpPr>
        <p:spPr/>
        <p:txBody>
          <a:bodyPr/>
          <a:lstStyle/>
          <a:p>
            <a:r>
              <a:rPr lang="en-US" dirty="0">
                <a:solidFill>
                  <a:schemeClr val="bg1"/>
                </a:solidFill>
              </a:rPr>
              <a:t>Since India gained independence in 1948, its government has initiated efforts to eliminate the caste structure in Indian society</a:t>
            </a:r>
          </a:p>
          <a:p>
            <a:pPr lvl="1"/>
            <a:r>
              <a:rPr lang="en-US" dirty="0">
                <a:solidFill>
                  <a:schemeClr val="bg1"/>
                </a:solidFill>
              </a:rPr>
              <a:t>Opening schools to lower caste members, etc…</a:t>
            </a:r>
          </a:p>
          <a:p>
            <a:r>
              <a:rPr lang="en-US" dirty="0">
                <a:solidFill>
                  <a:schemeClr val="bg1"/>
                </a:solidFill>
              </a:rPr>
              <a:t>Caste differences in Indian cities has became minimal, but it is still recognized in rural India</a:t>
            </a:r>
          </a:p>
          <a:p>
            <a:pPr lvl="1"/>
            <a:r>
              <a:rPr lang="en-US" dirty="0">
                <a:solidFill>
                  <a:schemeClr val="bg1"/>
                </a:solidFill>
              </a:rPr>
              <a:t>Marriage still has an emphasis on caste, as most traditional parents desire their children to marry according to caste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dirty="0">
                <a:solidFill>
                  <a:schemeClr val="bg1"/>
                </a:solidFill>
              </a:rPr>
              <a:t>Judaism</a:t>
            </a:r>
          </a:p>
        </p:txBody>
      </p:sp>
      <p:sp>
        <p:nvSpPr>
          <p:cNvPr id="3" name="Content Placeholder 2"/>
          <p:cNvSpPr>
            <a:spLocks noGrp="1"/>
          </p:cNvSpPr>
          <p:nvPr>
            <p:ph idx="1"/>
          </p:nvPr>
        </p:nvSpPr>
        <p:spPr>
          <a:xfrm>
            <a:off x="0" y="914400"/>
            <a:ext cx="9144000" cy="5943600"/>
          </a:xfrm>
        </p:spPr>
        <p:txBody>
          <a:bodyPr>
            <a:normAutofit fontScale="62500" lnSpcReduction="20000"/>
          </a:bodyPr>
          <a:lstStyle/>
          <a:p>
            <a:r>
              <a:rPr lang="en-US" dirty="0">
                <a:solidFill>
                  <a:schemeClr val="bg1"/>
                </a:solidFill>
              </a:rPr>
              <a:t>Who?</a:t>
            </a:r>
          </a:p>
          <a:p>
            <a:pPr lvl="1"/>
            <a:r>
              <a:rPr lang="en-US" dirty="0">
                <a:solidFill>
                  <a:schemeClr val="bg1"/>
                </a:solidFill>
              </a:rPr>
              <a:t>Jewish community</a:t>
            </a:r>
          </a:p>
          <a:p>
            <a:r>
              <a:rPr lang="en-US" dirty="0">
                <a:solidFill>
                  <a:schemeClr val="bg1"/>
                </a:solidFill>
              </a:rPr>
              <a:t>When?</a:t>
            </a:r>
          </a:p>
          <a:p>
            <a:pPr lvl="1"/>
            <a:r>
              <a:rPr lang="en-US" dirty="0">
                <a:solidFill>
                  <a:schemeClr val="bg1"/>
                </a:solidFill>
              </a:rPr>
              <a:t>Over 5,700 years before today. January 1, 2010 is year 5770 on the Hebrew calendar</a:t>
            </a:r>
          </a:p>
          <a:p>
            <a:r>
              <a:rPr lang="en-US" dirty="0">
                <a:solidFill>
                  <a:schemeClr val="bg1"/>
                </a:solidFill>
              </a:rPr>
              <a:t>Where?</a:t>
            </a:r>
          </a:p>
          <a:p>
            <a:pPr lvl="1"/>
            <a:r>
              <a:rPr lang="en-US" dirty="0">
                <a:solidFill>
                  <a:schemeClr val="bg1"/>
                </a:solidFill>
              </a:rPr>
              <a:t>Hearth in Israel, peripheral communities in Europe and the United States</a:t>
            </a:r>
          </a:p>
          <a:p>
            <a:r>
              <a:rPr lang="en-US" dirty="0">
                <a:solidFill>
                  <a:schemeClr val="bg1"/>
                </a:solidFill>
              </a:rPr>
              <a:t>Scripture</a:t>
            </a:r>
          </a:p>
          <a:p>
            <a:pPr lvl="1"/>
            <a:r>
              <a:rPr lang="en-US" dirty="0">
                <a:solidFill>
                  <a:schemeClr val="bg1"/>
                </a:solidFill>
              </a:rPr>
              <a:t>Torah and Talmud</a:t>
            </a:r>
          </a:p>
          <a:p>
            <a:r>
              <a:rPr lang="en-US" dirty="0">
                <a:solidFill>
                  <a:schemeClr val="bg1"/>
                </a:solidFill>
              </a:rPr>
              <a:t>Doctrine</a:t>
            </a:r>
          </a:p>
          <a:p>
            <a:pPr lvl="1"/>
            <a:r>
              <a:rPr lang="en-US" dirty="0">
                <a:solidFill>
                  <a:schemeClr val="bg1"/>
                </a:solidFill>
              </a:rPr>
              <a:t>Varies between groups</a:t>
            </a:r>
          </a:p>
          <a:p>
            <a:pPr lvl="1"/>
            <a:r>
              <a:rPr lang="en-US" dirty="0">
                <a:solidFill>
                  <a:schemeClr val="bg1"/>
                </a:solidFill>
              </a:rPr>
              <a:t>Shared between all is the atonement of sins annually during Yom Kippur and Rosh Hashanah</a:t>
            </a:r>
          </a:p>
          <a:p>
            <a:r>
              <a:rPr lang="en-US" dirty="0">
                <a:solidFill>
                  <a:schemeClr val="bg1"/>
                </a:solidFill>
              </a:rPr>
              <a:t>Denominations</a:t>
            </a:r>
          </a:p>
          <a:p>
            <a:pPr lvl="1"/>
            <a:r>
              <a:rPr lang="en-US" dirty="0">
                <a:solidFill>
                  <a:schemeClr val="bg1"/>
                </a:solidFill>
              </a:rPr>
              <a:t>Orthodox, Conservative, Reform, and Reconstructionism</a:t>
            </a:r>
          </a:p>
          <a:p>
            <a:r>
              <a:rPr lang="en-US" dirty="0">
                <a:solidFill>
                  <a:schemeClr val="bg1"/>
                </a:solidFill>
              </a:rPr>
              <a:t>Historical Diffusion</a:t>
            </a:r>
          </a:p>
          <a:p>
            <a:pPr lvl="1"/>
            <a:r>
              <a:rPr lang="en-US" dirty="0">
                <a:solidFill>
                  <a:schemeClr val="bg1"/>
                </a:solidFill>
              </a:rPr>
              <a:t>The Jewish Diaspora begins in 70 C.E. with the Roman destruction of the temple of Jerusalem, where Jews were forced to other parts of the Empire</a:t>
            </a:r>
          </a:p>
          <a:p>
            <a:pPr lvl="1"/>
            <a:r>
              <a:rPr lang="en-US" dirty="0">
                <a:solidFill>
                  <a:schemeClr val="bg1"/>
                </a:solidFill>
              </a:rPr>
              <a:t>Post-WWII era marks the beginning of the Jewish movement to Israel from Europe</a:t>
            </a:r>
          </a:p>
          <a:p>
            <a:pPr lvl="1"/>
            <a:r>
              <a:rPr lang="en-US" dirty="0">
                <a:solidFill>
                  <a:schemeClr val="bg1"/>
                </a:solidFill>
              </a:rPr>
              <a:t>Conflicts in 1950s and 1960s caused migrations from North Africa and the Middle East to Israel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chemeClr val="bg1"/>
                </a:solidFill>
              </a:rPr>
              <a:t>Christianity</a:t>
            </a:r>
          </a:p>
        </p:txBody>
      </p:sp>
      <p:sp>
        <p:nvSpPr>
          <p:cNvPr id="3" name="Content Placeholder 2"/>
          <p:cNvSpPr>
            <a:spLocks noGrp="1"/>
          </p:cNvSpPr>
          <p:nvPr>
            <p:ph idx="1"/>
          </p:nvPr>
        </p:nvSpPr>
        <p:spPr>
          <a:xfrm>
            <a:off x="0" y="1143000"/>
            <a:ext cx="9144000" cy="5715000"/>
          </a:xfrm>
        </p:spPr>
        <p:txBody>
          <a:bodyPr>
            <a:normAutofit fontScale="62500" lnSpcReduction="20000"/>
          </a:bodyPr>
          <a:lstStyle/>
          <a:p>
            <a:r>
              <a:rPr lang="en-US" dirty="0">
                <a:solidFill>
                  <a:schemeClr val="bg1"/>
                </a:solidFill>
              </a:rPr>
              <a:t>Who?</a:t>
            </a:r>
          </a:p>
          <a:p>
            <a:pPr lvl="1"/>
            <a:r>
              <a:rPr lang="en-US" dirty="0">
                <a:solidFill>
                  <a:schemeClr val="bg1"/>
                </a:solidFill>
              </a:rPr>
              <a:t>Originates in the Roman Empire but not officially recognized until the 4</a:t>
            </a:r>
            <a:r>
              <a:rPr lang="en-US" baseline="30000" dirty="0">
                <a:solidFill>
                  <a:schemeClr val="bg1"/>
                </a:solidFill>
              </a:rPr>
              <a:t>th</a:t>
            </a:r>
            <a:r>
              <a:rPr lang="en-US" dirty="0">
                <a:solidFill>
                  <a:schemeClr val="bg1"/>
                </a:solidFill>
              </a:rPr>
              <a:t> century with the Edict of Milan</a:t>
            </a:r>
          </a:p>
          <a:p>
            <a:r>
              <a:rPr lang="en-US" dirty="0">
                <a:solidFill>
                  <a:schemeClr val="bg1"/>
                </a:solidFill>
              </a:rPr>
              <a:t>When?</a:t>
            </a:r>
          </a:p>
          <a:p>
            <a:pPr lvl="1"/>
            <a:r>
              <a:rPr lang="en-US" dirty="0">
                <a:solidFill>
                  <a:schemeClr val="bg1"/>
                </a:solidFill>
              </a:rPr>
              <a:t>Following begins around 30 C.E.; begins expansion outside the Mediterranean in the 6</a:t>
            </a:r>
            <a:r>
              <a:rPr lang="en-US" baseline="30000" dirty="0">
                <a:solidFill>
                  <a:schemeClr val="bg1"/>
                </a:solidFill>
              </a:rPr>
              <a:t>th</a:t>
            </a:r>
            <a:r>
              <a:rPr lang="en-US" dirty="0">
                <a:solidFill>
                  <a:schemeClr val="bg1"/>
                </a:solidFill>
              </a:rPr>
              <a:t> century</a:t>
            </a:r>
          </a:p>
          <a:p>
            <a:r>
              <a:rPr lang="en-US" dirty="0">
                <a:solidFill>
                  <a:schemeClr val="bg1"/>
                </a:solidFill>
              </a:rPr>
              <a:t>Where?</a:t>
            </a:r>
          </a:p>
          <a:p>
            <a:pPr lvl="1"/>
            <a:r>
              <a:rPr lang="en-US" dirty="0">
                <a:solidFill>
                  <a:schemeClr val="bg1"/>
                </a:solidFill>
              </a:rPr>
              <a:t>Europe, the Americas, Sub-Saharan Africa, Philippines, Austronesia </a:t>
            </a:r>
          </a:p>
          <a:p>
            <a:r>
              <a:rPr lang="en-US" dirty="0">
                <a:solidFill>
                  <a:schemeClr val="bg1"/>
                </a:solidFill>
              </a:rPr>
              <a:t>Scripture</a:t>
            </a:r>
          </a:p>
          <a:p>
            <a:pPr lvl="1"/>
            <a:r>
              <a:rPr lang="en-US" dirty="0">
                <a:solidFill>
                  <a:schemeClr val="bg1"/>
                </a:solidFill>
              </a:rPr>
              <a:t>The Bible, divided into the Old Testament and the New Testament</a:t>
            </a:r>
          </a:p>
          <a:p>
            <a:r>
              <a:rPr lang="en-US" dirty="0">
                <a:solidFill>
                  <a:schemeClr val="bg1"/>
                </a:solidFill>
              </a:rPr>
              <a:t>Doctrine</a:t>
            </a:r>
          </a:p>
          <a:p>
            <a:pPr lvl="1"/>
            <a:r>
              <a:rPr lang="en-US" dirty="0">
                <a:solidFill>
                  <a:schemeClr val="bg1"/>
                </a:solidFill>
              </a:rPr>
              <a:t>Varies depending on denomination</a:t>
            </a:r>
          </a:p>
          <a:p>
            <a:pPr lvl="1"/>
            <a:r>
              <a:rPr lang="en-US" dirty="0">
                <a:solidFill>
                  <a:schemeClr val="bg1"/>
                </a:solidFill>
              </a:rPr>
              <a:t>Usually involve communion practices and baptisms</a:t>
            </a:r>
          </a:p>
          <a:p>
            <a:r>
              <a:rPr lang="en-US" dirty="0">
                <a:solidFill>
                  <a:schemeClr val="bg1"/>
                </a:solidFill>
              </a:rPr>
              <a:t>Denominations</a:t>
            </a:r>
          </a:p>
          <a:p>
            <a:pPr lvl="1"/>
            <a:r>
              <a:rPr lang="en-US" dirty="0">
                <a:solidFill>
                  <a:schemeClr val="bg1"/>
                </a:solidFill>
              </a:rPr>
              <a:t>Eastern Orthodox, Armenian, Greek Orthodox, Roman Catholic, Protestant, etc…</a:t>
            </a:r>
          </a:p>
          <a:p>
            <a:r>
              <a:rPr lang="en-US" dirty="0">
                <a:solidFill>
                  <a:schemeClr val="bg1"/>
                </a:solidFill>
              </a:rPr>
              <a:t>Historical Diffusion</a:t>
            </a:r>
          </a:p>
          <a:p>
            <a:pPr lvl="1"/>
            <a:r>
              <a:rPr lang="en-US" dirty="0">
                <a:solidFill>
                  <a:schemeClr val="bg1"/>
                </a:solidFill>
              </a:rPr>
              <a:t>From the Mediterranean hearth, Christianity diffused hierarchically to large cities such as Rome and Alexandria</a:t>
            </a:r>
          </a:p>
          <a:p>
            <a:pPr lvl="2"/>
            <a:r>
              <a:rPr lang="en-US" dirty="0">
                <a:solidFill>
                  <a:schemeClr val="bg1"/>
                </a:solidFill>
              </a:rPr>
              <a:t>From there missionaries spread the faith to other communities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a:solidFill>
                  <a:schemeClr val="bg1"/>
                </a:solidFill>
              </a:rPr>
              <a:t>Islam</a:t>
            </a:r>
          </a:p>
        </p:txBody>
      </p:sp>
      <p:sp>
        <p:nvSpPr>
          <p:cNvPr id="3" name="Content Placeholder 2"/>
          <p:cNvSpPr>
            <a:spLocks noGrp="1"/>
          </p:cNvSpPr>
          <p:nvPr>
            <p:ph idx="1"/>
          </p:nvPr>
        </p:nvSpPr>
        <p:spPr>
          <a:xfrm>
            <a:off x="0" y="762000"/>
            <a:ext cx="9144000" cy="6096000"/>
          </a:xfrm>
        </p:spPr>
        <p:txBody>
          <a:bodyPr>
            <a:normAutofit fontScale="62500" lnSpcReduction="20000"/>
          </a:bodyPr>
          <a:lstStyle/>
          <a:p>
            <a:r>
              <a:rPr lang="en-US" dirty="0">
                <a:solidFill>
                  <a:schemeClr val="bg1"/>
                </a:solidFill>
              </a:rPr>
              <a:t>Who?</a:t>
            </a:r>
          </a:p>
          <a:p>
            <a:pPr lvl="1"/>
            <a:r>
              <a:rPr lang="en-US" dirty="0">
                <a:solidFill>
                  <a:schemeClr val="bg1"/>
                </a:solidFill>
              </a:rPr>
              <a:t>Originates with the people of the Arabian Peninsula along the Red Sea</a:t>
            </a:r>
          </a:p>
          <a:p>
            <a:pPr lvl="2"/>
            <a:r>
              <a:rPr lang="en-US" dirty="0">
                <a:solidFill>
                  <a:schemeClr val="bg1"/>
                </a:solidFill>
              </a:rPr>
              <a:t>Particularly Mecca, Median, and Jeddah</a:t>
            </a:r>
          </a:p>
          <a:p>
            <a:r>
              <a:rPr lang="en-US" dirty="0">
                <a:solidFill>
                  <a:schemeClr val="bg1"/>
                </a:solidFill>
              </a:rPr>
              <a:t>When?</a:t>
            </a:r>
          </a:p>
          <a:p>
            <a:pPr lvl="1"/>
            <a:r>
              <a:rPr lang="en-US" dirty="0">
                <a:solidFill>
                  <a:schemeClr val="bg1"/>
                </a:solidFill>
              </a:rPr>
              <a:t>Early 600 C.E.</a:t>
            </a:r>
          </a:p>
          <a:p>
            <a:r>
              <a:rPr lang="en-US" dirty="0">
                <a:solidFill>
                  <a:schemeClr val="bg1"/>
                </a:solidFill>
              </a:rPr>
              <a:t>Where?</a:t>
            </a:r>
          </a:p>
          <a:p>
            <a:pPr lvl="1"/>
            <a:r>
              <a:rPr lang="en-US" dirty="0">
                <a:solidFill>
                  <a:schemeClr val="bg1"/>
                </a:solidFill>
              </a:rPr>
              <a:t>Asia, the Middle East, West Africa, Oceania</a:t>
            </a:r>
          </a:p>
          <a:p>
            <a:r>
              <a:rPr lang="en-US" dirty="0">
                <a:solidFill>
                  <a:schemeClr val="bg1"/>
                </a:solidFill>
              </a:rPr>
              <a:t>Scripture</a:t>
            </a:r>
          </a:p>
          <a:p>
            <a:pPr lvl="1"/>
            <a:r>
              <a:rPr lang="en-US" dirty="0">
                <a:solidFill>
                  <a:schemeClr val="bg1"/>
                </a:solidFill>
              </a:rPr>
              <a:t>Koran, the scriptures received by Muhammad</a:t>
            </a:r>
          </a:p>
          <a:p>
            <a:r>
              <a:rPr lang="en-US" dirty="0">
                <a:solidFill>
                  <a:schemeClr val="bg1"/>
                </a:solidFill>
              </a:rPr>
              <a:t>Doctrine</a:t>
            </a:r>
          </a:p>
          <a:p>
            <a:pPr lvl="1"/>
            <a:r>
              <a:rPr lang="en-US" dirty="0">
                <a:solidFill>
                  <a:schemeClr val="bg1"/>
                </a:solidFill>
              </a:rPr>
              <a:t>Haddith, the spoken word of Muhammad</a:t>
            </a:r>
          </a:p>
          <a:p>
            <a:pPr lvl="1"/>
            <a:r>
              <a:rPr lang="en-US" dirty="0">
                <a:solidFill>
                  <a:schemeClr val="bg1"/>
                </a:solidFill>
              </a:rPr>
              <a:t>The Five Pillars of Islam</a:t>
            </a:r>
          </a:p>
          <a:p>
            <a:r>
              <a:rPr lang="en-US" dirty="0">
                <a:solidFill>
                  <a:schemeClr val="bg1"/>
                </a:solidFill>
              </a:rPr>
              <a:t>Denominations</a:t>
            </a:r>
          </a:p>
          <a:p>
            <a:pPr lvl="1"/>
            <a:r>
              <a:rPr lang="en-US" dirty="0">
                <a:solidFill>
                  <a:schemeClr val="bg1"/>
                </a:solidFill>
              </a:rPr>
              <a:t>Sunni and </a:t>
            </a:r>
            <a:r>
              <a:rPr lang="en-US" dirty="0" err="1">
                <a:solidFill>
                  <a:schemeClr val="bg1"/>
                </a:solidFill>
              </a:rPr>
              <a:t>Shia</a:t>
            </a:r>
            <a:r>
              <a:rPr lang="en-US" dirty="0">
                <a:solidFill>
                  <a:schemeClr val="bg1"/>
                </a:solidFill>
              </a:rPr>
              <a:t> sects, also further divided</a:t>
            </a:r>
          </a:p>
          <a:p>
            <a:pPr lvl="2"/>
            <a:r>
              <a:rPr lang="en-US" dirty="0">
                <a:solidFill>
                  <a:schemeClr val="bg1"/>
                </a:solidFill>
              </a:rPr>
              <a:t>EX: </a:t>
            </a:r>
            <a:r>
              <a:rPr lang="en-US" dirty="0" err="1">
                <a:solidFill>
                  <a:schemeClr val="bg1"/>
                </a:solidFill>
              </a:rPr>
              <a:t>Ismaili</a:t>
            </a:r>
            <a:r>
              <a:rPr lang="en-US" dirty="0">
                <a:solidFill>
                  <a:schemeClr val="bg1"/>
                </a:solidFill>
              </a:rPr>
              <a:t> Shiite and </a:t>
            </a:r>
            <a:r>
              <a:rPr lang="en-US" dirty="0" err="1">
                <a:solidFill>
                  <a:schemeClr val="bg1"/>
                </a:solidFill>
              </a:rPr>
              <a:t>Wahabi</a:t>
            </a:r>
            <a:r>
              <a:rPr lang="en-US" dirty="0">
                <a:solidFill>
                  <a:schemeClr val="bg1"/>
                </a:solidFill>
              </a:rPr>
              <a:t> Sunni</a:t>
            </a:r>
          </a:p>
          <a:p>
            <a:pPr lvl="1"/>
            <a:r>
              <a:rPr lang="en-US" dirty="0">
                <a:solidFill>
                  <a:schemeClr val="bg1"/>
                </a:solidFill>
              </a:rPr>
              <a:t>Difference is because of the </a:t>
            </a:r>
            <a:r>
              <a:rPr lang="en-US" dirty="0" err="1">
                <a:solidFill>
                  <a:schemeClr val="bg1"/>
                </a:solidFill>
              </a:rPr>
              <a:t>Shia</a:t>
            </a:r>
            <a:r>
              <a:rPr lang="en-US" dirty="0">
                <a:solidFill>
                  <a:schemeClr val="bg1"/>
                </a:solidFill>
              </a:rPr>
              <a:t> necessity for Imams(religious leaders) that are direct descendants of Muhammad</a:t>
            </a:r>
          </a:p>
          <a:p>
            <a:r>
              <a:rPr lang="en-US" dirty="0">
                <a:solidFill>
                  <a:schemeClr val="bg1"/>
                </a:solidFill>
              </a:rPr>
              <a:t>Historical Diffusion</a:t>
            </a:r>
          </a:p>
          <a:p>
            <a:pPr lvl="1"/>
            <a:r>
              <a:rPr lang="en-US" dirty="0">
                <a:solidFill>
                  <a:schemeClr val="bg1"/>
                </a:solidFill>
              </a:rPr>
              <a:t>Islam diffused in all directions quickly</a:t>
            </a:r>
          </a:p>
          <a:p>
            <a:pPr lvl="1"/>
            <a:r>
              <a:rPr lang="en-US" dirty="0">
                <a:solidFill>
                  <a:schemeClr val="bg1"/>
                </a:solidFill>
              </a:rPr>
              <a:t>By 700 C.E., all of the Middle East and much of North Africa was adherent to Islam</a:t>
            </a:r>
          </a:p>
          <a:p>
            <a:pPr lvl="1"/>
            <a:r>
              <a:rPr lang="en-US" dirty="0">
                <a:solidFill>
                  <a:schemeClr val="bg1"/>
                </a:solidFill>
              </a:rPr>
              <a:t>Further expansion into Europe and Asia during through the 1600s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Islamic States: Theocracy, </a:t>
            </a:r>
            <a:r>
              <a:rPr lang="en-US" dirty="0" err="1">
                <a:solidFill>
                  <a:schemeClr val="bg1"/>
                </a:solidFill>
              </a:rPr>
              <a:t>Sharia</a:t>
            </a:r>
            <a:r>
              <a:rPr lang="en-US" dirty="0">
                <a:solidFill>
                  <a:schemeClr val="bg1"/>
                </a:solidFill>
              </a:rPr>
              <a:t>, and Secular Governance</a:t>
            </a:r>
          </a:p>
        </p:txBody>
      </p:sp>
      <p:sp>
        <p:nvSpPr>
          <p:cNvPr id="3" name="Content Placeholder 2"/>
          <p:cNvSpPr>
            <a:spLocks noGrp="1"/>
          </p:cNvSpPr>
          <p:nvPr>
            <p:ph idx="1"/>
          </p:nvPr>
        </p:nvSpPr>
        <p:spPr/>
        <p:txBody>
          <a:bodyPr>
            <a:normAutofit fontScale="85000" lnSpcReduction="20000"/>
          </a:bodyPr>
          <a:lstStyle/>
          <a:p>
            <a:r>
              <a:rPr lang="en-US" dirty="0">
                <a:solidFill>
                  <a:srgbClr val="C00000"/>
                </a:solidFill>
              </a:rPr>
              <a:t>Theocracies</a:t>
            </a:r>
            <a:r>
              <a:rPr lang="en-US" dirty="0">
                <a:solidFill>
                  <a:schemeClr val="bg1"/>
                </a:solidFill>
              </a:rPr>
              <a:t> are where religious leaders hold the higher powers of governance</a:t>
            </a:r>
          </a:p>
          <a:p>
            <a:r>
              <a:rPr lang="en-US" dirty="0">
                <a:solidFill>
                  <a:schemeClr val="bg1"/>
                </a:solidFill>
              </a:rPr>
              <a:t>Some Middle Eastern states are republics or monarchies that abide by </a:t>
            </a:r>
            <a:r>
              <a:rPr lang="en-US" dirty="0" err="1">
                <a:solidFill>
                  <a:srgbClr val="C00000"/>
                </a:solidFill>
              </a:rPr>
              <a:t>Sharia</a:t>
            </a:r>
            <a:r>
              <a:rPr lang="en-US" dirty="0">
                <a:solidFill>
                  <a:schemeClr val="bg1"/>
                </a:solidFill>
              </a:rPr>
              <a:t>, Islamic law, based on the </a:t>
            </a:r>
            <a:r>
              <a:rPr lang="en-US" dirty="0" smtClean="0">
                <a:solidFill>
                  <a:schemeClr val="bg1"/>
                </a:solidFill>
              </a:rPr>
              <a:t>Koran</a:t>
            </a:r>
            <a:endParaRPr lang="en-US" dirty="0">
              <a:solidFill>
                <a:schemeClr val="bg1"/>
              </a:solidFill>
            </a:endParaRPr>
          </a:p>
          <a:p>
            <a:r>
              <a:rPr lang="en-US" dirty="0">
                <a:solidFill>
                  <a:schemeClr val="bg1"/>
                </a:solidFill>
              </a:rPr>
              <a:t>Other states are </a:t>
            </a:r>
            <a:r>
              <a:rPr lang="en-US" dirty="0">
                <a:solidFill>
                  <a:srgbClr val="C00000"/>
                </a:solidFill>
              </a:rPr>
              <a:t>secular</a:t>
            </a:r>
          </a:p>
          <a:p>
            <a:pPr lvl="1"/>
            <a:r>
              <a:rPr lang="en-US" dirty="0">
                <a:solidFill>
                  <a:schemeClr val="bg1"/>
                </a:solidFill>
              </a:rPr>
              <a:t>The state is not directly governed in a religious </a:t>
            </a:r>
            <a:r>
              <a:rPr lang="en-US" dirty="0" smtClean="0">
                <a:solidFill>
                  <a:schemeClr val="bg1"/>
                </a:solidFill>
              </a:rPr>
              <a:t>manner</a:t>
            </a:r>
            <a:endParaRPr lang="en-US" dirty="0">
              <a:solidFill>
                <a:schemeClr val="bg1"/>
              </a:solidFill>
            </a:endParaRPr>
          </a:p>
          <a:p>
            <a:r>
              <a:rPr lang="en-US" dirty="0">
                <a:solidFill>
                  <a:schemeClr val="bg1"/>
                </a:solidFill>
              </a:rPr>
              <a:t>A few examples:</a:t>
            </a:r>
          </a:p>
          <a:p>
            <a:pPr lvl="1"/>
            <a:r>
              <a:rPr lang="en-US" dirty="0">
                <a:solidFill>
                  <a:schemeClr val="bg1"/>
                </a:solidFill>
              </a:rPr>
              <a:t>Theocracy- Iran</a:t>
            </a:r>
          </a:p>
          <a:p>
            <a:pPr lvl="1"/>
            <a:r>
              <a:rPr lang="en-US" dirty="0" err="1">
                <a:solidFill>
                  <a:schemeClr val="bg1"/>
                </a:solidFill>
              </a:rPr>
              <a:t>Sharia</a:t>
            </a:r>
            <a:r>
              <a:rPr lang="en-US" dirty="0">
                <a:solidFill>
                  <a:schemeClr val="bg1"/>
                </a:solidFill>
              </a:rPr>
              <a:t> </a:t>
            </a:r>
            <a:r>
              <a:rPr lang="en-US" dirty="0" smtClean="0">
                <a:solidFill>
                  <a:schemeClr val="bg1"/>
                </a:solidFill>
              </a:rPr>
              <a:t>States </a:t>
            </a:r>
            <a:r>
              <a:rPr lang="en-US" dirty="0" smtClean="0">
                <a:solidFill>
                  <a:schemeClr val="bg1"/>
                </a:solidFill>
              </a:rPr>
              <a:t>-Saudi </a:t>
            </a:r>
            <a:r>
              <a:rPr lang="en-US" dirty="0">
                <a:solidFill>
                  <a:schemeClr val="bg1"/>
                </a:solidFill>
              </a:rPr>
              <a:t>Arabia, Kuwait, Yemen</a:t>
            </a:r>
          </a:p>
          <a:p>
            <a:pPr lvl="1"/>
            <a:r>
              <a:rPr lang="en-US" dirty="0">
                <a:solidFill>
                  <a:schemeClr val="bg1"/>
                </a:solidFill>
              </a:rPr>
              <a:t>Secular States- Jordan, Iraq, Egypt, Turkey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Syncretic Religions</a:t>
            </a:r>
          </a:p>
        </p:txBody>
      </p:sp>
      <p:sp>
        <p:nvSpPr>
          <p:cNvPr id="3" name="Content Placeholder 2"/>
          <p:cNvSpPr>
            <a:spLocks noGrp="1"/>
          </p:cNvSpPr>
          <p:nvPr>
            <p:ph idx="1"/>
          </p:nvPr>
        </p:nvSpPr>
        <p:spPr/>
        <p:txBody>
          <a:bodyPr/>
          <a:lstStyle/>
          <a:p>
            <a:r>
              <a:rPr lang="en-US" dirty="0">
                <a:solidFill>
                  <a:schemeClr val="bg1"/>
                </a:solidFill>
              </a:rPr>
              <a:t>Religions that synthesize the core beliefs from two or more other religions</a:t>
            </a:r>
          </a:p>
          <a:p>
            <a:r>
              <a:rPr lang="en-US" dirty="0">
                <a:solidFill>
                  <a:schemeClr val="bg1"/>
                </a:solidFill>
              </a:rPr>
              <a:t>EX:</a:t>
            </a:r>
          </a:p>
          <a:p>
            <a:pPr lvl="1"/>
            <a:r>
              <a:rPr lang="en-US" dirty="0">
                <a:solidFill>
                  <a:schemeClr val="bg1"/>
                </a:solidFill>
              </a:rPr>
              <a:t>Druze</a:t>
            </a:r>
          </a:p>
          <a:p>
            <a:pPr lvl="2"/>
            <a:r>
              <a:rPr lang="en-US" dirty="0">
                <a:solidFill>
                  <a:schemeClr val="bg1"/>
                </a:solidFill>
              </a:rPr>
              <a:t>Christian and Islamic principles</a:t>
            </a:r>
          </a:p>
          <a:p>
            <a:pPr lvl="1"/>
            <a:r>
              <a:rPr lang="en-US" dirty="0">
                <a:solidFill>
                  <a:schemeClr val="bg1"/>
                </a:solidFill>
              </a:rPr>
              <a:t>Sikhs</a:t>
            </a:r>
          </a:p>
          <a:p>
            <a:pPr lvl="2"/>
            <a:r>
              <a:rPr lang="en-US" dirty="0">
                <a:solidFill>
                  <a:schemeClr val="bg1"/>
                </a:solidFill>
              </a:rPr>
              <a:t>Islam and Hindu principles</a:t>
            </a:r>
          </a:p>
          <a:p>
            <a:pPr lvl="2"/>
            <a:r>
              <a:rPr lang="en-US" dirty="0">
                <a:solidFill>
                  <a:schemeClr val="bg1"/>
                </a:solidFill>
              </a:rPr>
              <a:t>Reject caste-system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a:solidFill>
                  <a:schemeClr val="bg1"/>
                </a:solidFill>
              </a:rPr>
              <a:t>The Five Pillars of Islam</a:t>
            </a:r>
          </a:p>
        </p:txBody>
      </p:sp>
      <p:sp>
        <p:nvSpPr>
          <p:cNvPr id="3" name="Content Placeholder 2"/>
          <p:cNvSpPr>
            <a:spLocks noGrp="1"/>
          </p:cNvSpPr>
          <p:nvPr>
            <p:ph idx="1"/>
          </p:nvPr>
        </p:nvSpPr>
        <p:spPr>
          <a:xfrm>
            <a:off x="0" y="838200"/>
            <a:ext cx="9144000" cy="6019800"/>
          </a:xfrm>
        </p:spPr>
        <p:txBody>
          <a:bodyPr>
            <a:normAutofit fontScale="62500" lnSpcReduction="20000"/>
          </a:bodyPr>
          <a:lstStyle/>
          <a:p>
            <a:r>
              <a:rPr lang="en-US" dirty="0">
                <a:solidFill>
                  <a:schemeClr val="bg1"/>
                </a:solidFill>
              </a:rPr>
              <a:t>Moral code for all Muslims</a:t>
            </a:r>
          </a:p>
          <a:p>
            <a:pPr marL="514350" indent="-514350">
              <a:buFont typeface="+mj-lt"/>
              <a:buAutoNum type="arabicPeriod"/>
            </a:pPr>
            <a:r>
              <a:rPr lang="en-US" dirty="0">
                <a:solidFill>
                  <a:schemeClr val="bg1"/>
                </a:solidFill>
              </a:rPr>
              <a:t>Five Daily Prayers</a:t>
            </a:r>
          </a:p>
          <a:p>
            <a:pPr marL="914400" lvl="1" indent="-514350"/>
            <a:r>
              <a:rPr lang="en-US" dirty="0">
                <a:solidFill>
                  <a:schemeClr val="bg1"/>
                </a:solidFill>
              </a:rPr>
              <a:t>Call to prayer</a:t>
            </a:r>
          </a:p>
          <a:p>
            <a:pPr marL="1314450" lvl="2" indent="-514350"/>
            <a:r>
              <a:rPr lang="en-US" dirty="0">
                <a:solidFill>
                  <a:schemeClr val="bg1"/>
                </a:solidFill>
              </a:rPr>
              <a:t>Work is stopped and prayer mats are unrolled</a:t>
            </a:r>
          </a:p>
          <a:p>
            <a:pPr marL="1314450" lvl="2" indent="-514350"/>
            <a:r>
              <a:rPr lang="en-US" dirty="0">
                <a:solidFill>
                  <a:schemeClr val="bg1"/>
                </a:solidFill>
              </a:rPr>
              <a:t>Prayer is facing Mecca</a:t>
            </a:r>
          </a:p>
          <a:p>
            <a:pPr marL="514350" indent="-514350">
              <a:buFont typeface="+mj-lt"/>
              <a:buAutoNum type="arabicPeriod"/>
            </a:pPr>
            <a:r>
              <a:rPr lang="en-US" dirty="0">
                <a:solidFill>
                  <a:schemeClr val="bg1"/>
                </a:solidFill>
              </a:rPr>
              <a:t>Islamic Creed</a:t>
            </a:r>
          </a:p>
          <a:p>
            <a:pPr marL="914400" lvl="1" indent="-514350"/>
            <a:r>
              <a:rPr lang="en-US" dirty="0">
                <a:solidFill>
                  <a:schemeClr val="bg1"/>
                </a:solidFill>
              </a:rPr>
              <a:t>“There is only one god, Allah, and Muhammad is his prophet.”</a:t>
            </a:r>
          </a:p>
          <a:p>
            <a:pPr marL="914400" lvl="1" indent="-514350"/>
            <a:r>
              <a:rPr lang="en-US" dirty="0">
                <a:solidFill>
                  <a:schemeClr val="bg1"/>
                </a:solidFill>
              </a:rPr>
              <a:t>Monotheism</a:t>
            </a:r>
          </a:p>
          <a:p>
            <a:pPr marL="914400" lvl="1" indent="-514350"/>
            <a:r>
              <a:rPr lang="en-US" dirty="0">
                <a:solidFill>
                  <a:schemeClr val="bg1"/>
                </a:solidFill>
              </a:rPr>
              <a:t>Islam believes in the some of the same prophets that Christianity believes in such as Moses, Ishmael, and Jesus</a:t>
            </a:r>
          </a:p>
          <a:p>
            <a:pPr marL="514350" indent="-514350">
              <a:buFont typeface="+mj-lt"/>
              <a:buAutoNum type="arabicPeriod"/>
            </a:pPr>
            <a:r>
              <a:rPr lang="en-US" dirty="0">
                <a:solidFill>
                  <a:schemeClr val="bg1"/>
                </a:solidFill>
              </a:rPr>
              <a:t>Alms to the Poor</a:t>
            </a:r>
          </a:p>
          <a:p>
            <a:pPr marL="914400" lvl="1" indent="-514350"/>
            <a:r>
              <a:rPr lang="en-US" dirty="0">
                <a:solidFill>
                  <a:schemeClr val="bg1"/>
                </a:solidFill>
              </a:rPr>
              <a:t>Donate to the poor and sick</a:t>
            </a:r>
          </a:p>
          <a:p>
            <a:pPr marL="914400" lvl="1" indent="-514350"/>
            <a:r>
              <a:rPr lang="en-US" dirty="0">
                <a:solidFill>
                  <a:schemeClr val="bg1"/>
                </a:solidFill>
              </a:rPr>
              <a:t>Help alleviate poverty, extend health care, and educate children</a:t>
            </a:r>
          </a:p>
          <a:p>
            <a:pPr marL="514350" indent="-514350">
              <a:buFont typeface="+mj-lt"/>
              <a:buAutoNum type="arabicPeriod"/>
            </a:pPr>
            <a:r>
              <a:rPr lang="en-US" dirty="0">
                <a:solidFill>
                  <a:schemeClr val="bg1"/>
                </a:solidFill>
              </a:rPr>
              <a:t>Observation of Ramadan</a:t>
            </a:r>
          </a:p>
          <a:p>
            <a:pPr marL="914400" lvl="1" indent="-514350"/>
            <a:r>
              <a:rPr lang="en-US" dirty="0">
                <a:solidFill>
                  <a:schemeClr val="bg1"/>
                </a:solidFill>
              </a:rPr>
              <a:t>A period of spiritual cleansing and repentance for past sins</a:t>
            </a:r>
          </a:p>
          <a:p>
            <a:pPr marL="914400" lvl="1" indent="-514350"/>
            <a:r>
              <a:rPr lang="en-US" dirty="0">
                <a:solidFill>
                  <a:schemeClr val="bg1"/>
                </a:solidFill>
              </a:rPr>
              <a:t>Fasting during daylight hours</a:t>
            </a:r>
          </a:p>
          <a:p>
            <a:pPr marL="914400" lvl="1" indent="-514350"/>
            <a:r>
              <a:rPr lang="en-US" dirty="0">
                <a:solidFill>
                  <a:schemeClr val="bg1"/>
                </a:solidFill>
              </a:rPr>
              <a:t>Set on a lunar </a:t>
            </a:r>
            <a:r>
              <a:rPr lang="en-US" dirty="0" err="1">
                <a:solidFill>
                  <a:schemeClr val="bg1"/>
                </a:solidFill>
              </a:rPr>
              <a:t>calender</a:t>
            </a:r>
            <a:endParaRPr lang="en-US" dirty="0">
              <a:solidFill>
                <a:schemeClr val="bg1"/>
              </a:solidFill>
            </a:endParaRPr>
          </a:p>
          <a:p>
            <a:pPr marL="514350" indent="-514350">
              <a:buFont typeface="+mj-lt"/>
              <a:buAutoNum type="arabicPeriod"/>
            </a:pPr>
            <a:r>
              <a:rPr lang="en-US" dirty="0">
                <a:solidFill>
                  <a:schemeClr val="bg1"/>
                </a:solidFill>
              </a:rPr>
              <a:t>The Hajj</a:t>
            </a:r>
          </a:p>
          <a:p>
            <a:pPr marL="914400" lvl="1" indent="-514350"/>
            <a:r>
              <a:rPr lang="en-US" dirty="0">
                <a:solidFill>
                  <a:schemeClr val="bg1"/>
                </a:solidFill>
              </a:rPr>
              <a:t>The pilgrimage to Mecca that must be completed at leas t once during a Muslim’s lifetime</a:t>
            </a:r>
          </a:p>
          <a:p>
            <a:pPr marL="914400" lvl="1" indent="-514350"/>
            <a:r>
              <a:rPr lang="en-US" dirty="0">
                <a:solidFill>
                  <a:schemeClr val="bg1"/>
                </a:solidFill>
              </a:rPr>
              <a:t>Popular time is during Ramadan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Art</a:t>
            </a:r>
          </a:p>
        </p:txBody>
      </p:sp>
      <p:sp>
        <p:nvSpPr>
          <p:cNvPr id="3" name="Content Placeholder 2"/>
          <p:cNvSpPr>
            <a:spLocks noGrp="1"/>
          </p:cNvSpPr>
          <p:nvPr>
            <p:ph idx="1"/>
          </p:nvPr>
        </p:nvSpPr>
        <p:spPr/>
        <p:txBody>
          <a:bodyPr/>
          <a:lstStyle/>
          <a:p>
            <a:r>
              <a:rPr lang="en-US" dirty="0">
                <a:solidFill>
                  <a:schemeClr val="bg1"/>
                </a:solidFill>
              </a:rPr>
              <a:t>Different art forms are signs of a cultural imprint on the landscape</a:t>
            </a:r>
          </a:p>
          <a:p>
            <a:r>
              <a:rPr lang="en-US" dirty="0">
                <a:solidFill>
                  <a:schemeClr val="bg1"/>
                </a:solidFill>
              </a:rPr>
              <a:t>Art can be an identifier of groups of people or as a source of local pride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bg1"/>
                </a:solidFill>
              </a:rPr>
              <a:t>Ethnicity</a:t>
            </a:r>
            <a:endParaRPr lang="en-US" dirty="0">
              <a:solidFill>
                <a:schemeClr val="bg1"/>
              </a:solidFill>
            </a:endParaRPr>
          </a:p>
        </p:txBody>
      </p:sp>
      <p:sp>
        <p:nvSpPr>
          <p:cNvPr id="3" name="Content Placeholder 2"/>
          <p:cNvSpPr>
            <a:spLocks noGrp="1"/>
          </p:cNvSpPr>
          <p:nvPr>
            <p:ph idx="1"/>
          </p:nvPr>
        </p:nvSpPr>
        <p:spPr>
          <a:xfrm>
            <a:off x="457200" y="1143000"/>
            <a:ext cx="8229600" cy="5410200"/>
          </a:xfrm>
        </p:spPr>
        <p:txBody>
          <a:bodyPr>
            <a:normAutofit/>
          </a:bodyPr>
          <a:lstStyle/>
          <a:p>
            <a:r>
              <a:rPr lang="en-US" dirty="0" smtClean="0">
                <a:solidFill>
                  <a:schemeClr val="bg1"/>
                </a:solidFill>
              </a:rPr>
              <a:t>A </a:t>
            </a:r>
            <a:r>
              <a:rPr lang="en-US" dirty="0">
                <a:solidFill>
                  <a:schemeClr val="bg1"/>
                </a:solidFill>
              </a:rPr>
              <a:t>complex of genetic heritage and political allegiance embodied in the term </a:t>
            </a:r>
            <a:r>
              <a:rPr lang="en-US" dirty="0">
                <a:solidFill>
                  <a:srgbClr val="C00000"/>
                </a:solidFill>
              </a:rPr>
              <a:t>ethnicity</a:t>
            </a:r>
          </a:p>
          <a:p>
            <a:pPr lvl="1"/>
            <a:r>
              <a:rPr lang="en-US" dirty="0">
                <a:solidFill>
                  <a:schemeClr val="bg1"/>
                </a:solidFill>
              </a:rPr>
              <a:t>Ethnic groups often claim a single identifiable lineage or heritage</a:t>
            </a:r>
          </a:p>
          <a:p>
            <a:pPr lvl="2"/>
            <a:r>
              <a:rPr lang="en-US" dirty="0">
                <a:solidFill>
                  <a:schemeClr val="bg1"/>
                </a:solidFill>
              </a:rPr>
              <a:t>Several ethnicities can exist within the same linguistic </a:t>
            </a:r>
            <a:r>
              <a:rPr lang="en-US" dirty="0" smtClean="0">
                <a:solidFill>
                  <a:schemeClr val="bg1"/>
                </a:solidFill>
              </a:rPr>
              <a:t>group, (Welsh, Scottish and English)</a:t>
            </a:r>
            <a:endParaRPr lang="en-US" dirty="0">
              <a:solidFill>
                <a:schemeClr val="bg1"/>
              </a:solidFill>
            </a:endParaRPr>
          </a:p>
          <a:p>
            <a:pPr lvl="2"/>
            <a:r>
              <a:rPr lang="en-US" dirty="0">
                <a:solidFill>
                  <a:schemeClr val="bg1"/>
                </a:solidFill>
              </a:rPr>
              <a:t>Several languages can exist within the same ethnicity</a:t>
            </a:r>
          </a:p>
          <a:p>
            <a:pPr lvl="3"/>
            <a:r>
              <a:rPr lang="en-US" dirty="0">
                <a:solidFill>
                  <a:schemeClr val="bg1"/>
                </a:solidFill>
              </a:rPr>
              <a:t>French </a:t>
            </a:r>
            <a:r>
              <a:rPr lang="en-US" dirty="0" smtClean="0">
                <a:solidFill>
                  <a:schemeClr val="bg1"/>
                </a:solidFill>
              </a:rPr>
              <a:t>Canadians (English and French)</a:t>
            </a:r>
            <a:endParaRPr lang="en-US" dirty="0">
              <a:solidFill>
                <a:schemeClr val="bg1"/>
              </a:solidFill>
            </a:endParaRPr>
          </a:p>
          <a:p>
            <a:pPr lvl="3"/>
            <a:r>
              <a:rPr lang="en-US" dirty="0">
                <a:solidFill>
                  <a:schemeClr val="bg1"/>
                </a:solidFill>
              </a:rPr>
              <a:t>South Asian </a:t>
            </a:r>
            <a:r>
              <a:rPr lang="en-US" dirty="0" smtClean="0">
                <a:solidFill>
                  <a:schemeClr val="bg1"/>
                </a:solidFill>
              </a:rPr>
              <a:t>Indians (Hindi, Bengali, English, etc.)</a:t>
            </a:r>
            <a:endParaRPr lang="en-US" dirty="0">
              <a:solidFill>
                <a:schemeClr val="bg1"/>
              </a:solidFill>
            </a:endParaRPr>
          </a:p>
          <a:p>
            <a:pPr lvl="1"/>
            <a:r>
              <a:rPr lang="en-US" dirty="0">
                <a:solidFill>
                  <a:schemeClr val="bg1"/>
                </a:solidFill>
              </a:rPr>
              <a:t>Ethnicity can be modified in </a:t>
            </a:r>
            <a:r>
              <a:rPr lang="en-US" dirty="0" smtClean="0">
                <a:solidFill>
                  <a:schemeClr val="bg1"/>
                </a:solidFill>
              </a:rPr>
              <a:t>migration</a:t>
            </a:r>
          </a:p>
          <a:p>
            <a:pPr lvl="2"/>
            <a:r>
              <a:rPr lang="en-US" dirty="0" smtClean="0">
                <a:solidFill>
                  <a:schemeClr val="bg1"/>
                </a:solidFill>
              </a:rPr>
              <a:t>Ex: European ethnic groups became Americans</a:t>
            </a:r>
            <a:endParaRPr lang="en-US" dirty="0">
              <a:solidFill>
                <a:schemeClr val="bg1"/>
              </a:solidFill>
            </a:endParaRPr>
          </a:p>
          <a:p>
            <a:pPr lvl="1"/>
            <a:endParaRPr lang="en-US"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Race</a:t>
            </a:r>
          </a:p>
        </p:txBody>
      </p:sp>
      <p:sp>
        <p:nvSpPr>
          <p:cNvPr id="3" name="Content Placeholder 2"/>
          <p:cNvSpPr>
            <a:spLocks noGrp="1"/>
          </p:cNvSpPr>
          <p:nvPr>
            <p:ph idx="1"/>
          </p:nvPr>
        </p:nvSpPr>
        <p:spPr/>
        <p:txBody>
          <a:bodyPr>
            <a:normAutofit/>
          </a:bodyPr>
          <a:lstStyle/>
          <a:p>
            <a:r>
              <a:rPr lang="en-US" dirty="0">
                <a:solidFill>
                  <a:schemeClr val="bg1"/>
                </a:solidFill>
              </a:rPr>
              <a:t>Ethnicity represents the national heritage of an individual</a:t>
            </a:r>
          </a:p>
          <a:p>
            <a:r>
              <a:rPr lang="en-US" dirty="0">
                <a:solidFill>
                  <a:schemeClr val="bg1"/>
                </a:solidFill>
              </a:rPr>
              <a:t>Race refers to the physical characteristics of a common genetic heritage</a:t>
            </a:r>
          </a:p>
          <a:p>
            <a:pPr lvl="1"/>
            <a:r>
              <a:rPr lang="en-US" dirty="0" smtClean="0">
                <a:solidFill>
                  <a:schemeClr val="bg1"/>
                </a:solidFill>
              </a:rPr>
              <a:t>Researchers </a:t>
            </a:r>
            <a:r>
              <a:rPr lang="en-US" dirty="0">
                <a:solidFill>
                  <a:schemeClr val="bg1"/>
                </a:solidFill>
              </a:rPr>
              <a:t>categorized racial groups based on a number of variables including skin color, bone structure, and the shape of hair shafts(straight, wavy, curly</a:t>
            </a:r>
            <a:r>
              <a:rPr lang="en-US" dirty="0" smtClean="0">
                <a:solidFill>
                  <a:schemeClr val="bg1"/>
                </a:solidFill>
              </a:rPr>
              <a:t>)</a:t>
            </a:r>
            <a:endParaRPr lang="en-US" dirty="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Racial group physiology</a:t>
            </a:r>
          </a:p>
        </p:txBody>
      </p:sp>
      <p:sp>
        <p:nvSpPr>
          <p:cNvPr id="3" name="Content Placeholder 2"/>
          <p:cNvSpPr>
            <a:spLocks noGrp="1"/>
          </p:cNvSpPr>
          <p:nvPr>
            <p:ph idx="1"/>
          </p:nvPr>
        </p:nvSpPr>
        <p:spPr/>
        <p:txBody>
          <a:bodyPr>
            <a:normAutofit fontScale="92500"/>
          </a:bodyPr>
          <a:lstStyle/>
          <a:p>
            <a:r>
              <a:rPr lang="en-US" dirty="0">
                <a:solidFill>
                  <a:schemeClr val="bg1"/>
                </a:solidFill>
              </a:rPr>
              <a:t>Three racial groups emerged from this research</a:t>
            </a:r>
          </a:p>
          <a:p>
            <a:pPr lvl="1"/>
            <a:r>
              <a:rPr lang="en-US" dirty="0">
                <a:solidFill>
                  <a:schemeClr val="bg1"/>
                </a:solidFill>
              </a:rPr>
              <a:t>Mongoloid or Asiatic</a:t>
            </a:r>
          </a:p>
          <a:p>
            <a:pPr lvl="2"/>
            <a:r>
              <a:rPr lang="en-US" dirty="0">
                <a:solidFill>
                  <a:schemeClr val="bg1"/>
                </a:solidFill>
              </a:rPr>
              <a:t>Tan or yellowish skin tone, small body structure, and straight hair shaft</a:t>
            </a:r>
          </a:p>
          <a:p>
            <a:pPr lvl="1"/>
            <a:r>
              <a:rPr lang="en-US" dirty="0">
                <a:solidFill>
                  <a:schemeClr val="bg1"/>
                </a:solidFill>
              </a:rPr>
              <a:t>Caucasian or Indo-European</a:t>
            </a:r>
          </a:p>
          <a:p>
            <a:pPr lvl="2"/>
            <a:r>
              <a:rPr lang="en-US" dirty="0">
                <a:solidFill>
                  <a:schemeClr val="bg1"/>
                </a:solidFill>
              </a:rPr>
              <a:t>Light to dark skin tone, medium body type, and wavy hair shaft</a:t>
            </a:r>
          </a:p>
          <a:p>
            <a:pPr lvl="1"/>
            <a:r>
              <a:rPr lang="en-US" dirty="0">
                <a:solidFill>
                  <a:schemeClr val="bg1"/>
                </a:solidFill>
              </a:rPr>
              <a:t>Negroid or African </a:t>
            </a:r>
          </a:p>
          <a:p>
            <a:pPr lvl="2"/>
            <a:r>
              <a:rPr lang="en-US" dirty="0">
                <a:solidFill>
                  <a:schemeClr val="bg1"/>
                </a:solidFill>
              </a:rPr>
              <a:t>Dark skin tone, medium body shapes, and a curly hair shaft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u="sng" dirty="0">
                <a:solidFill>
                  <a:schemeClr val="bg1"/>
                </a:solidFill>
              </a:rPr>
              <a:t>Environmental Determinism</a:t>
            </a:r>
          </a:p>
        </p:txBody>
      </p:sp>
      <p:sp>
        <p:nvSpPr>
          <p:cNvPr id="3" name="Content Placeholder 2"/>
          <p:cNvSpPr>
            <a:spLocks noGrp="1"/>
          </p:cNvSpPr>
          <p:nvPr>
            <p:ph idx="1"/>
          </p:nvPr>
        </p:nvSpPr>
        <p:spPr/>
        <p:txBody>
          <a:bodyPr>
            <a:normAutofit fontScale="92500" lnSpcReduction="10000"/>
          </a:bodyPr>
          <a:lstStyle/>
          <a:p>
            <a:r>
              <a:rPr lang="en-US" dirty="0">
                <a:solidFill>
                  <a:schemeClr val="bg1"/>
                </a:solidFill>
              </a:rPr>
              <a:t>Human geographers developed the concept of environmental determinism to explain cultural differences around the world</a:t>
            </a:r>
          </a:p>
          <a:p>
            <a:pPr lvl="1"/>
            <a:r>
              <a:rPr lang="en-US" dirty="0">
                <a:solidFill>
                  <a:schemeClr val="bg1"/>
                </a:solidFill>
              </a:rPr>
              <a:t>“The former scientific ideology that states a culture’s traits are defined by the physical geography of its native hearth or cultural region”</a:t>
            </a:r>
          </a:p>
          <a:p>
            <a:r>
              <a:rPr lang="en-US" dirty="0">
                <a:solidFill>
                  <a:schemeClr val="bg1"/>
                </a:solidFill>
              </a:rPr>
              <a:t>Friedrich </a:t>
            </a:r>
            <a:r>
              <a:rPr lang="en-US" dirty="0" err="1">
                <a:solidFill>
                  <a:schemeClr val="bg1"/>
                </a:solidFill>
              </a:rPr>
              <a:t>Ratzel</a:t>
            </a:r>
            <a:r>
              <a:rPr lang="en-US" dirty="0">
                <a:solidFill>
                  <a:schemeClr val="bg1"/>
                </a:solidFill>
              </a:rPr>
              <a:t>, the father of Human Geography, and his students built a large body of research claiming that all aspects of culture were defined by physical geographic </a:t>
            </a:r>
            <a:r>
              <a:rPr lang="en-US" dirty="0" smtClean="0">
                <a:solidFill>
                  <a:schemeClr val="bg1"/>
                </a:solidFill>
              </a:rPr>
              <a:t>features</a:t>
            </a:r>
            <a:endParaRPr lang="en-US" dirty="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solidFill>
                  <a:schemeClr val="bg1"/>
                </a:solidFill>
              </a:rPr>
              <a:t>The Determinism Debate and Possibility</a:t>
            </a:r>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a:solidFill>
                  <a:schemeClr val="bg1"/>
                </a:solidFill>
              </a:rPr>
              <a:t>Despite global elimination of slavery in the late 1800s, racism and environmental determination were widely accepted</a:t>
            </a:r>
          </a:p>
          <a:p>
            <a:pPr lvl="1"/>
            <a:r>
              <a:rPr lang="en-US" dirty="0">
                <a:solidFill>
                  <a:schemeClr val="bg1"/>
                </a:solidFill>
              </a:rPr>
              <a:t>To change the human perspective, geographers including </a:t>
            </a:r>
            <a:r>
              <a:rPr lang="en-US" u="sng" dirty="0">
                <a:solidFill>
                  <a:schemeClr val="bg1"/>
                </a:solidFill>
              </a:rPr>
              <a:t>Carl Sauer </a:t>
            </a:r>
            <a:r>
              <a:rPr lang="en-US" dirty="0">
                <a:solidFill>
                  <a:schemeClr val="bg1"/>
                </a:solidFill>
              </a:rPr>
              <a:t>opposed the environmental determinists</a:t>
            </a:r>
          </a:p>
          <a:p>
            <a:r>
              <a:rPr lang="en-US" dirty="0">
                <a:solidFill>
                  <a:schemeClr val="bg1"/>
                </a:solidFill>
              </a:rPr>
              <a:t>Possibilism was the revised concept proposed by geographers</a:t>
            </a:r>
          </a:p>
          <a:p>
            <a:pPr lvl="1"/>
            <a:r>
              <a:rPr lang="en-US" dirty="0">
                <a:solidFill>
                  <a:schemeClr val="bg1"/>
                </a:solidFill>
              </a:rPr>
              <a:t>This ideology stated that cultures were partially shaped by their environment and resources available to </a:t>
            </a:r>
            <a:r>
              <a:rPr lang="en-US" dirty="0" smtClean="0">
                <a:solidFill>
                  <a:schemeClr val="bg1"/>
                </a:solidFill>
              </a:rPr>
              <a:t>them</a:t>
            </a:r>
            <a:endParaRPr lang="en-US" dirty="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Sequent </a:t>
            </a:r>
            <a:r>
              <a:rPr lang="en-US" dirty="0" smtClean="0">
                <a:solidFill>
                  <a:schemeClr val="bg1"/>
                </a:solidFill>
              </a:rPr>
              <a:t>Occupancy</a:t>
            </a:r>
            <a:endParaRPr lang="en-US" dirty="0">
              <a:solidFill>
                <a:schemeClr val="bg1"/>
              </a:solidFill>
            </a:endParaRPr>
          </a:p>
        </p:txBody>
      </p:sp>
      <p:sp>
        <p:nvSpPr>
          <p:cNvPr id="3" name="Content Placeholder 2"/>
          <p:cNvSpPr>
            <a:spLocks noGrp="1"/>
          </p:cNvSpPr>
          <p:nvPr>
            <p:ph idx="1"/>
          </p:nvPr>
        </p:nvSpPr>
        <p:spPr/>
        <p:txBody>
          <a:bodyPr/>
          <a:lstStyle/>
          <a:p>
            <a:r>
              <a:rPr lang="en-US" dirty="0">
                <a:solidFill>
                  <a:schemeClr val="bg1"/>
                </a:solidFill>
              </a:rPr>
              <a:t>A single place or region, different cultures replace each other over time</a:t>
            </a:r>
          </a:p>
          <a:p>
            <a:r>
              <a:rPr lang="en-US" dirty="0">
                <a:solidFill>
                  <a:schemeClr val="bg1"/>
                </a:solidFill>
              </a:rPr>
              <a:t>When examining cultural landscape, remnants of previous cultural influences remain</a:t>
            </a:r>
          </a:p>
          <a:p>
            <a:pPr lvl="1"/>
            <a:r>
              <a:rPr lang="en-US" dirty="0">
                <a:solidFill>
                  <a:schemeClr val="bg1"/>
                </a:solidFill>
              </a:rPr>
              <a:t>EX: New York City; once under British colonial rule, under Dutch rule, under Native American rule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chemeClr val="bg1"/>
                </a:solidFill>
              </a:rPr>
              <a:t>Yugoslavia</a:t>
            </a:r>
          </a:p>
        </p:txBody>
      </p:sp>
      <p:sp>
        <p:nvSpPr>
          <p:cNvPr id="3" name="Content Placeholder 2"/>
          <p:cNvSpPr>
            <a:spLocks noGrp="1"/>
          </p:cNvSpPr>
          <p:nvPr>
            <p:ph idx="1"/>
          </p:nvPr>
        </p:nvSpPr>
        <p:spPr>
          <a:xfrm>
            <a:off x="457200" y="1066800"/>
            <a:ext cx="8229600" cy="5486400"/>
          </a:xfrm>
        </p:spPr>
        <p:txBody>
          <a:bodyPr>
            <a:normAutofit fontScale="92500" lnSpcReduction="20000"/>
          </a:bodyPr>
          <a:lstStyle/>
          <a:p>
            <a:r>
              <a:rPr lang="en-US" dirty="0">
                <a:solidFill>
                  <a:schemeClr val="bg1"/>
                </a:solidFill>
              </a:rPr>
              <a:t>Yugoslavia was created as a state during the post-WWI Treaty of Versailles in 1919</a:t>
            </a:r>
          </a:p>
          <a:p>
            <a:pPr lvl="1"/>
            <a:r>
              <a:rPr lang="en-US" dirty="0">
                <a:solidFill>
                  <a:schemeClr val="bg1"/>
                </a:solidFill>
              </a:rPr>
              <a:t>This part of the Balkan peninsula contained many overlapping ethnic regions</a:t>
            </a:r>
          </a:p>
          <a:p>
            <a:r>
              <a:rPr lang="en-US" dirty="0">
                <a:solidFill>
                  <a:schemeClr val="bg1"/>
                </a:solidFill>
              </a:rPr>
              <a:t>Following the death of Communist leader, </a:t>
            </a:r>
            <a:r>
              <a:rPr lang="en-US" dirty="0" err="1">
                <a:solidFill>
                  <a:schemeClr val="bg1"/>
                </a:solidFill>
              </a:rPr>
              <a:t>Josep</a:t>
            </a:r>
            <a:r>
              <a:rPr lang="en-US" dirty="0">
                <a:solidFill>
                  <a:schemeClr val="bg1"/>
                </a:solidFill>
              </a:rPr>
              <a:t> Tito, no individual group or person was in control of Yugoslavia</a:t>
            </a:r>
          </a:p>
          <a:p>
            <a:pPr lvl="1"/>
            <a:r>
              <a:rPr lang="en-US" dirty="0">
                <a:solidFill>
                  <a:schemeClr val="bg1"/>
                </a:solidFill>
              </a:rPr>
              <a:t>After his death, Yugoslavians began to revitalize their ethnic and religious arguments</a:t>
            </a:r>
          </a:p>
          <a:p>
            <a:pPr lvl="1"/>
            <a:r>
              <a:rPr lang="en-US" dirty="0">
                <a:solidFill>
                  <a:schemeClr val="bg1"/>
                </a:solidFill>
              </a:rPr>
              <a:t>The Croats are Roman Catholic and the Serbs are Eastern Orthodox</a:t>
            </a:r>
          </a:p>
          <a:p>
            <a:pPr lvl="2"/>
            <a:r>
              <a:rPr lang="en-US" dirty="0">
                <a:solidFill>
                  <a:schemeClr val="bg1"/>
                </a:solidFill>
              </a:rPr>
              <a:t>In 1989, fighting broke out between these groups</a:t>
            </a:r>
          </a:p>
          <a:p>
            <a:pPr lvl="2"/>
            <a:r>
              <a:rPr lang="en-US" dirty="0">
                <a:solidFill>
                  <a:schemeClr val="bg1"/>
                </a:solidFill>
              </a:rPr>
              <a:t>Croats forced Serbs out of Serbian enclaves in Croatia and the Serbs did the same to the Croats</a:t>
            </a:r>
          </a:p>
          <a:p>
            <a:pPr lvl="3"/>
            <a:r>
              <a:rPr lang="en-US" u="sng" dirty="0">
                <a:solidFill>
                  <a:schemeClr val="bg1"/>
                </a:solidFill>
              </a:rPr>
              <a:t>This is the first mention of ethnic </a:t>
            </a:r>
            <a:r>
              <a:rPr lang="en-US" u="sng" dirty="0" smtClean="0">
                <a:solidFill>
                  <a:schemeClr val="bg1"/>
                </a:solidFill>
              </a:rPr>
              <a:t>cleansing</a:t>
            </a:r>
            <a:endParaRPr lang="en-US" u="sng" dirty="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Genocide</a:t>
            </a:r>
          </a:p>
        </p:txBody>
      </p:sp>
      <p:sp>
        <p:nvSpPr>
          <p:cNvPr id="3" name="Content Placeholder 2"/>
          <p:cNvSpPr>
            <a:spLocks noGrp="1"/>
          </p:cNvSpPr>
          <p:nvPr>
            <p:ph idx="1"/>
          </p:nvPr>
        </p:nvSpPr>
        <p:spPr/>
        <p:txBody>
          <a:bodyPr/>
          <a:lstStyle/>
          <a:p>
            <a:r>
              <a:rPr lang="en-US" dirty="0">
                <a:solidFill>
                  <a:schemeClr val="bg1"/>
                </a:solidFill>
              </a:rPr>
              <a:t>The massive systematic scale of killing people of one ethnic group</a:t>
            </a:r>
          </a:p>
          <a:p>
            <a:pPr lvl="1"/>
            <a:r>
              <a:rPr lang="en-US" dirty="0">
                <a:solidFill>
                  <a:schemeClr val="bg1"/>
                </a:solidFill>
              </a:rPr>
              <a:t>EX</a:t>
            </a:r>
          </a:p>
          <a:p>
            <a:pPr lvl="2"/>
            <a:r>
              <a:rPr lang="en-US" dirty="0">
                <a:solidFill>
                  <a:schemeClr val="bg1"/>
                </a:solidFill>
              </a:rPr>
              <a:t>Holocaust</a:t>
            </a:r>
          </a:p>
          <a:p>
            <a:pPr lvl="2"/>
            <a:r>
              <a:rPr lang="en-US" dirty="0">
                <a:solidFill>
                  <a:schemeClr val="bg1"/>
                </a:solidFill>
              </a:rPr>
              <a:t>Rwanda</a:t>
            </a:r>
          </a:p>
          <a:p>
            <a:pPr lvl="2"/>
            <a:r>
              <a:rPr lang="en-US">
                <a:solidFill>
                  <a:schemeClr val="bg1"/>
                </a:solidFill>
              </a:rPr>
              <a:t>Darfur</a:t>
            </a:r>
            <a:endParaRPr lang="en-US"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Architectural Concepts</a:t>
            </a:r>
          </a:p>
        </p:txBody>
      </p:sp>
      <p:sp>
        <p:nvSpPr>
          <p:cNvPr id="3" name="Content Placeholder 2"/>
          <p:cNvSpPr>
            <a:spLocks noGrp="1"/>
          </p:cNvSpPr>
          <p:nvPr>
            <p:ph idx="1"/>
          </p:nvPr>
        </p:nvSpPr>
        <p:spPr/>
        <p:txBody>
          <a:bodyPr/>
          <a:lstStyle/>
          <a:p>
            <a:r>
              <a:rPr lang="en-US" dirty="0">
                <a:solidFill>
                  <a:schemeClr val="bg1"/>
                </a:solidFill>
              </a:rPr>
              <a:t>Within the </a:t>
            </a:r>
            <a:r>
              <a:rPr lang="en-US" dirty="0">
                <a:solidFill>
                  <a:srgbClr val="C00000"/>
                </a:solidFill>
              </a:rPr>
              <a:t>built environment </a:t>
            </a:r>
            <a:r>
              <a:rPr lang="en-US" dirty="0">
                <a:solidFill>
                  <a:schemeClr val="bg1"/>
                </a:solidFill>
              </a:rPr>
              <a:t>of the human landscape, there are a number of </a:t>
            </a:r>
            <a:r>
              <a:rPr lang="en-US" dirty="0">
                <a:solidFill>
                  <a:srgbClr val="C00000"/>
                </a:solidFill>
              </a:rPr>
              <a:t>architectural forms</a:t>
            </a:r>
            <a:r>
              <a:rPr lang="en-US" dirty="0">
                <a:solidFill>
                  <a:schemeClr val="bg1"/>
                </a:solidFill>
              </a:rPr>
              <a:t> that are the products of cultural influence</a:t>
            </a:r>
          </a:p>
          <a:p>
            <a:r>
              <a:rPr lang="en-US" dirty="0">
                <a:solidFill>
                  <a:schemeClr val="bg1"/>
                </a:solidFill>
              </a:rPr>
              <a:t>There is</a:t>
            </a:r>
          </a:p>
          <a:p>
            <a:pPr lvl="1"/>
            <a:r>
              <a:rPr lang="en-US" dirty="0">
                <a:solidFill>
                  <a:srgbClr val="C00000"/>
                </a:solidFill>
              </a:rPr>
              <a:t>Modern</a:t>
            </a:r>
            <a:r>
              <a:rPr lang="en-US" dirty="0">
                <a:solidFill>
                  <a:schemeClr val="bg1"/>
                </a:solidFill>
              </a:rPr>
              <a:t> and </a:t>
            </a:r>
            <a:r>
              <a:rPr lang="en-US" dirty="0">
                <a:solidFill>
                  <a:srgbClr val="C00000"/>
                </a:solidFill>
              </a:rPr>
              <a:t>contemporary architecture</a:t>
            </a:r>
          </a:p>
          <a:p>
            <a:pPr lvl="1"/>
            <a:r>
              <a:rPr lang="en-US" dirty="0">
                <a:solidFill>
                  <a:srgbClr val="C00000"/>
                </a:solidFill>
              </a:rPr>
              <a:t>Traditional architecture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Modern Architecture</a:t>
            </a:r>
          </a:p>
        </p:txBody>
      </p:sp>
      <p:sp>
        <p:nvSpPr>
          <p:cNvPr id="3" name="Content Placeholder 2"/>
          <p:cNvSpPr>
            <a:spLocks noGrp="1"/>
          </p:cNvSpPr>
          <p:nvPr>
            <p:ph idx="1"/>
          </p:nvPr>
        </p:nvSpPr>
        <p:spPr>
          <a:xfrm>
            <a:off x="457200" y="1600200"/>
            <a:ext cx="4114800" cy="4525963"/>
          </a:xfrm>
        </p:spPr>
        <p:txBody>
          <a:bodyPr/>
          <a:lstStyle/>
          <a:p>
            <a:r>
              <a:rPr lang="en-US" dirty="0">
                <a:solidFill>
                  <a:schemeClr val="bg1"/>
                </a:solidFill>
              </a:rPr>
              <a:t>Architecture developed in the 20</a:t>
            </a:r>
            <a:r>
              <a:rPr lang="en-US" baseline="30000" dirty="0">
                <a:solidFill>
                  <a:schemeClr val="bg1"/>
                </a:solidFill>
              </a:rPr>
              <a:t>th</a:t>
            </a:r>
            <a:r>
              <a:rPr lang="en-US" dirty="0">
                <a:solidFill>
                  <a:schemeClr val="bg1"/>
                </a:solidFill>
              </a:rPr>
              <a:t> century that expresses geometric designs</a:t>
            </a:r>
          </a:p>
        </p:txBody>
      </p:sp>
      <p:pic>
        <p:nvPicPr>
          <p:cNvPr id="1026" name="Picture 2" descr="http://www.stardust.com/mm5/graphics/00000001/modern-architecture-edmonds-lee1.jpg"/>
          <p:cNvPicPr>
            <a:picLocks noChangeAspect="1" noChangeArrowheads="1"/>
          </p:cNvPicPr>
          <p:nvPr/>
        </p:nvPicPr>
        <p:blipFill>
          <a:blip r:embed="rId3" cstate="print"/>
          <a:srcRect/>
          <a:stretch>
            <a:fillRect/>
          </a:stretch>
        </p:blipFill>
        <p:spPr bwMode="auto">
          <a:xfrm>
            <a:off x="4549140" y="1295400"/>
            <a:ext cx="4594860" cy="2743200"/>
          </a:xfrm>
          <a:prstGeom prst="rect">
            <a:avLst/>
          </a:prstGeom>
          <a:noFill/>
        </p:spPr>
      </p:pic>
      <p:pic>
        <p:nvPicPr>
          <p:cNvPr id="1028" name="Picture 4" descr="http://t3.gstatic.com/images?q=tbn:ANd9GcRMPsSJPDjGDNewsUdgMgh3_FbSmL9RWA2N6vHo8OTSREobtxQBiL-hNKMu"/>
          <p:cNvPicPr>
            <a:picLocks noChangeAspect="1" noChangeArrowheads="1"/>
          </p:cNvPicPr>
          <p:nvPr/>
        </p:nvPicPr>
        <p:blipFill>
          <a:blip r:embed="rId4" cstate="print"/>
          <a:srcRect/>
          <a:stretch>
            <a:fillRect/>
          </a:stretch>
        </p:blipFill>
        <p:spPr bwMode="auto">
          <a:xfrm>
            <a:off x="4953001" y="4094368"/>
            <a:ext cx="4191000" cy="276363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Contemporary Architecture</a:t>
            </a:r>
          </a:p>
        </p:txBody>
      </p:sp>
      <p:sp>
        <p:nvSpPr>
          <p:cNvPr id="3" name="Content Placeholder 2"/>
          <p:cNvSpPr>
            <a:spLocks noGrp="1"/>
          </p:cNvSpPr>
          <p:nvPr>
            <p:ph idx="1"/>
          </p:nvPr>
        </p:nvSpPr>
        <p:spPr>
          <a:xfrm>
            <a:off x="457200" y="1600200"/>
            <a:ext cx="4114800" cy="4525963"/>
          </a:xfrm>
        </p:spPr>
        <p:txBody>
          <a:bodyPr>
            <a:normAutofit fontScale="77500" lnSpcReduction="20000"/>
          </a:bodyPr>
          <a:lstStyle/>
          <a:p>
            <a:r>
              <a:rPr lang="en-US" dirty="0">
                <a:solidFill>
                  <a:schemeClr val="bg1"/>
                </a:solidFill>
              </a:rPr>
              <a:t>Uses curvature</a:t>
            </a:r>
          </a:p>
          <a:p>
            <a:r>
              <a:rPr lang="en-US" dirty="0">
                <a:solidFill>
                  <a:srgbClr val="C00000"/>
                </a:solidFill>
              </a:rPr>
              <a:t>Postmodern</a:t>
            </a:r>
            <a:r>
              <a:rPr lang="en-US" dirty="0">
                <a:solidFill>
                  <a:schemeClr val="bg1"/>
                </a:solidFill>
              </a:rPr>
              <a:t> is a category of contemporary architecture that abandons the use of blocky rectilinear shapes in favor of using wavy, crystalline, or bending shapes</a:t>
            </a:r>
          </a:p>
          <a:p>
            <a:r>
              <a:rPr lang="en-US" dirty="0">
                <a:solidFill>
                  <a:schemeClr val="bg1"/>
                </a:solidFill>
              </a:rPr>
              <a:t>Contemporary architecture can feature green energy technologies, recycled materials, or non-traditional building materials</a:t>
            </a:r>
          </a:p>
          <a:p>
            <a:endParaRPr lang="en-US" dirty="0">
              <a:solidFill>
                <a:schemeClr val="bg1"/>
              </a:solidFill>
            </a:endParaRPr>
          </a:p>
        </p:txBody>
      </p:sp>
      <p:pic>
        <p:nvPicPr>
          <p:cNvPr id="19458" name="Picture 2" descr="File:Sydney opera house side view.jpg"/>
          <p:cNvPicPr>
            <a:picLocks noChangeAspect="1" noChangeArrowheads="1"/>
          </p:cNvPicPr>
          <p:nvPr/>
        </p:nvPicPr>
        <p:blipFill>
          <a:blip r:embed="rId3" cstate="print"/>
          <a:srcRect/>
          <a:stretch>
            <a:fillRect/>
          </a:stretch>
        </p:blipFill>
        <p:spPr bwMode="auto">
          <a:xfrm>
            <a:off x="4454770" y="3733800"/>
            <a:ext cx="4689230" cy="3124200"/>
          </a:xfrm>
          <a:prstGeom prst="rect">
            <a:avLst/>
          </a:prstGeom>
          <a:noFill/>
        </p:spPr>
      </p:pic>
      <p:pic>
        <p:nvPicPr>
          <p:cNvPr id="19462" name="Picture 6" descr="File:Guggenheim-bilbao-jan05.jpg"/>
          <p:cNvPicPr>
            <a:picLocks noChangeAspect="1" noChangeArrowheads="1"/>
          </p:cNvPicPr>
          <p:nvPr/>
        </p:nvPicPr>
        <p:blipFill>
          <a:blip r:embed="rId4" cstate="print"/>
          <a:srcRect/>
          <a:stretch>
            <a:fillRect/>
          </a:stretch>
        </p:blipFill>
        <p:spPr bwMode="auto">
          <a:xfrm>
            <a:off x="4572001" y="1390650"/>
            <a:ext cx="4572000" cy="23145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Religious Architecture Covered</a:t>
            </a:r>
          </a:p>
        </p:txBody>
      </p:sp>
      <p:sp>
        <p:nvSpPr>
          <p:cNvPr id="3" name="Content Placeholder 2"/>
          <p:cNvSpPr>
            <a:spLocks noGrp="1"/>
          </p:cNvSpPr>
          <p:nvPr>
            <p:ph idx="1"/>
          </p:nvPr>
        </p:nvSpPr>
        <p:spPr/>
        <p:txBody>
          <a:bodyPr/>
          <a:lstStyle/>
          <a:p>
            <a:r>
              <a:rPr lang="en-US" dirty="0">
                <a:solidFill>
                  <a:schemeClr val="bg1"/>
                </a:solidFill>
              </a:rPr>
              <a:t>Christian</a:t>
            </a:r>
          </a:p>
          <a:p>
            <a:r>
              <a:rPr lang="en-US" dirty="0">
                <a:solidFill>
                  <a:schemeClr val="bg1"/>
                </a:solidFill>
              </a:rPr>
              <a:t>Hindu</a:t>
            </a:r>
          </a:p>
          <a:p>
            <a:r>
              <a:rPr lang="en-US" dirty="0">
                <a:solidFill>
                  <a:schemeClr val="bg1"/>
                </a:solidFill>
              </a:rPr>
              <a:t>Buddhist</a:t>
            </a:r>
          </a:p>
          <a:p>
            <a:r>
              <a:rPr lang="en-US" dirty="0">
                <a:solidFill>
                  <a:schemeClr val="bg1"/>
                </a:solidFill>
              </a:rPr>
              <a:t>Islamic</a:t>
            </a:r>
          </a:p>
          <a:p>
            <a:r>
              <a:rPr lang="en-US" dirty="0">
                <a:solidFill>
                  <a:schemeClr val="bg1"/>
                </a:solidFill>
              </a:rPr>
              <a:t>Judaic</a:t>
            </a:r>
          </a:p>
          <a:p>
            <a:endParaRPr lang="en-US"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Christian Architecture</a:t>
            </a:r>
          </a:p>
        </p:txBody>
      </p:sp>
      <p:sp>
        <p:nvSpPr>
          <p:cNvPr id="3" name="Content Placeholder 2"/>
          <p:cNvSpPr>
            <a:spLocks noGrp="1"/>
          </p:cNvSpPr>
          <p:nvPr>
            <p:ph idx="1"/>
          </p:nvPr>
        </p:nvSpPr>
        <p:spPr>
          <a:xfrm>
            <a:off x="0" y="1600200"/>
            <a:ext cx="4572000" cy="5257800"/>
          </a:xfrm>
        </p:spPr>
        <p:txBody>
          <a:bodyPr>
            <a:normAutofit fontScale="92500" lnSpcReduction="10000"/>
          </a:bodyPr>
          <a:lstStyle/>
          <a:p>
            <a:r>
              <a:rPr lang="en-US" dirty="0">
                <a:solidFill>
                  <a:schemeClr val="bg1"/>
                </a:solidFill>
              </a:rPr>
              <a:t>Usually have a central steeple or two high bell towers in the front of the building</a:t>
            </a:r>
          </a:p>
          <a:p>
            <a:pPr lvl="1"/>
            <a:r>
              <a:rPr lang="en-US" dirty="0">
                <a:solidFill>
                  <a:schemeClr val="bg1"/>
                </a:solidFill>
              </a:rPr>
              <a:t>Steeple is typical of smaller churches</a:t>
            </a:r>
          </a:p>
          <a:p>
            <a:pPr lvl="1"/>
            <a:r>
              <a:rPr lang="en-US" dirty="0">
                <a:solidFill>
                  <a:schemeClr val="bg1"/>
                </a:solidFill>
              </a:rPr>
              <a:t>Bell tower is typical of larger churches</a:t>
            </a:r>
          </a:p>
          <a:p>
            <a:r>
              <a:rPr lang="en-US" dirty="0">
                <a:solidFill>
                  <a:schemeClr val="bg1"/>
                </a:solidFill>
              </a:rPr>
              <a:t>Older churches, cathedrals, and basilicas feature a cross-shaped floor plan</a:t>
            </a:r>
          </a:p>
        </p:txBody>
      </p:sp>
      <p:pic>
        <p:nvPicPr>
          <p:cNvPr id="24578" name="Picture 2" descr="http://www.visitingdc.com/images/national-cathedral-picture.jpg"/>
          <p:cNvPicPr>
            <a:picLocks noChangeAspect="1" noChangeArrowheads="1"/>
          </p:cNvPicPr>
          <p:nvPr/>
        </p:nvPicPr>
        <p:blipFill>
          <a:blip r:embed="rId3" cstate="print"/>
          <a:srcRect/>
          <a:stretch>
            <a:fillRect/>
          </a:stretch>
        </p:blipFill>
        <p:spPr bwMode="auto">
          <a:xfrm>
            <a:off x="4572000" y="1219200"/>
            <a:ext cx="3352800" cy="2725502"/>
          </a:xfrm>
          <a:prstGeom prst="rect">
            <a:avLst/>
          </a:prstGeom>
          <a:noFill/>
        </p:spPr>
      </p:pic>
      <p:pic>
        <p:nvPicPr>
          <p:cNvPr id="24580" name="Picture 4" descr="http://farm3.staticflickr.com/2683/4123313649_9c6ebdfe7c.jpg"/>
          <p:cNvPicPr>
            <a:picLocks noChangeAspect="1" noChangeArrowheads="1"/>
          </p:cNvPicPr>
          <p:nvPr/>
        </p:nvPicPr>
        <p:blipFill>
          <a:blip r:embed="rId4" cstate="print"/>
          <a:srcRect/>
          <a:stretch>
            <a:fillRect/>
          </a:stretch>
        </p:blipFill>
        <p:spPr bwMode="auto">
          <a:xfrm>
            <a:off x="6496202" y="4076700"/>
            <a:ext cx="2647798" cy="27813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636</TotalTime>
  <Words>3219</Words>
  <Application>Microsoft Office PowerPoint</Application>
  <PresentationFormat>On-screen Show (4:3)</PresentationFormat>
  <Paragraphs>433</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Analyzing Cultural Geography</vt:lpstr>
      <vt:lpstr>Components of Culture</vt:lpstr>
      <vt:lpstr>Cultural Landscape</vt:lpstr>
      <vt:lpstr>Art</vt:lpstr>
      <vt:lpstr>Architectural Concepts</vt:lpstr>
      <vt:lpstr>Modern Architecture</vt:lpstr>
      <vt:lpstr>Contemporary Architecture</vt:lpstr>
      <vt:lpstr>Religious Architecture Covered</vt:lpstr>
      <vt:lpstr>Christian Architecture</vt:lpstr>
      <vt:lpstr>Hindu Architecture</vt:lpstr>
      <vt:lpstr>Buddhist Architecture</vt:lpstr>
      <vt:lpstr>Islamic Architecture</vt:lpstr>
      <vt:lpstr>Judaic Architecture</vt:lpstr>
      <vt:lpstr>LANGUAGE</vt:lpstr>
      <vt:lpstr>Language Defined</vt:lpstr>
      <vt:lpstr> Geographer’s Perspective on Language</vt:lpstr>
      <vt:lpstr>Language Distribution indicates</vt:lpstr>
      <vt:lpstr>Language</vt:lpstr>
      <vt:lpstr>Cockney English</vt:lpstr>
      <vt:lpstr>Pidgin, Creole, and Patois</vt:lpstr>
      <vt:lpstr>Lingua Franca</vt:lpstr>
      <vt:lpstr>Major Language Families and Dynamics</vt:lpstr>
      <vt:lpstr>The Anatolian and Kurgan Theories</vt:lpstr>
      <vt:lpstr>Food</vt:lpstr>
      <vt:lpstr>Religion</vt:lpstr>
      <vt:lpstr>World Religions</vt:lpstr>
      <vt:lpstr>Native American</vt:lpstr>
      <vt:lpstr>Buddhism</vt:lpstr>
      <vt:lpstr>Buddhism(continued…)</vt:lpstr>
      <vt:lpstr>Hinduism</vt:lpstr>
      <vt:lpstr>Caste System In India</vt:lpstr>
      <vt:lpstr>The Caste System</vt:lpstr>
      <vt:lpstr>Conclusion to the Caste System</vt:lpstr>
      <vt:lpstr>Judaism</vt:lpstr>
      <vt:lpstr>Christianity</vt:lpstr>
      <vt:lpstr>Islam</vt:lpstr>
      <vt:lpstr>Islamic States: Theocracy, Sharia, and Secular Governance</vt:lpstr>
      <vt:lpstr>Syncretic Religions</vt:lpstr>
      <vt:lpstr>The Five Pillars of Islam</vt:lpstr>
      <vt:lpstr>Ethnicity</vt:lpstr>
      <vt:lpstr>Race</vt:lpstr>
      <vt:lpstr>Racial group physiology</vt:lpstr>
      <vt:lpstr>Environmental Determinism</vt:lpstr>
      <vt:lpstr>The Determinism Debate and Possibility</vt:lpstr>
      <vt:lpstr>Sequent Occupancy</vt:lpstr>
      <vt:lpstr>Yugoslavia</vt:lpstr>
      <vt:lpstr>Genocide</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dc:creator>
  <cp:lastModifiedBy>dbevan</cp:lastModifiedBy>
  <cp:revision>564</cp:revision>
  <dcterms:created xsi:type="dcterms:W3CDTF">2012-02-26T04:47:01Z</dcterms:created>
  <dcterms:modified xsi:type="dcterms:W3CDTF">2012-11-26T07:30:54Z</dcterms:modified>
</cp:coreProperties>
</file>