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80" r:id="rId5"/>
    <p:sldId id="281" r:id="rId6"/>
    <p:sldId id="28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3" r:id="rId16"/>
    <p:sldId id="257" r:id="rId17"/>
    <p:sldId id="272" r:id="rId18"/>
    <p:sldId id="261" r:id="rId19"/>
    <p:sldId id="259" r:id="rId20"/>
    <p:sldId id="258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50" d="100"/>
          <a:sy n="50" d="100"/>
        </p:scale>
        <p:origin x="-176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F53F-CFBF-47DF-BD0E-7154BBF4F541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AAA0-0337-4F7C-83ED-C3D9BA1FB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8DFC-C53C-404C-B419-E23C92071A60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8FF2-2C9F-4A64-9AFA-8A44FE3A70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DFB0-EB62-4DE2-B74F-6E486C9EB15F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7290-BA57-4F3D-A186-87FEC06615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9F83-9E7D-45E6-B00D-5908592D0728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013-2659-4838-8048-9F1297D870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17CF-3895-44D0-B931-310FFAA8DFB3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63D8-021C-4708-991F-59C3D01E47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CA92-EFB5-40CF-948B-094F25647EFD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E775-A8A0-491D-B359-7469CD7FBE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142D-9294-43C8-B9FF-5B0B6B548770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F813-FD12-4E47-A6E1-01CE351F29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AD38-DBEC-4477-9597-D863D9C14B0C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8508-46A9-4BDE-97A0-181A27B6C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195C-52B5-41A2-B945-4D508093B298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F9A7-1386-498C-A671-513BA7F092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6629-1BEB-4DDA-8511-28C899BF4D4B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D2D1-E7AF-45AB-99D3-69EB25F37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B0DD-12CE-45BF-B542-73B900269670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A363-16F9-4936-8728-735BD34DC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CA072-036A-4945-80F5-459E23A3B747}" type="datetimeFigureOut">
              <a:rPr lang="en-GB"/>
              <a:pPr>
                <a:defRPr/>
              </a:pPr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00ED58-70CC-469D-926F-BBA4102ED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7.wmf"/><Relationship Id="rId7" Type="http://schemas.openxmlformats.org/officeDocument/2006/relationships/image" Target="../media/image16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N_Human_Development_Report_2009.P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display.php?selected=16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display.php?selected=34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display.php?selected=20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32440" cy="639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0" y="40466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Introduction to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648072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3087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15" name="Group 55"/>
          <p:cNvGraphicFramePr>
            <a:graphicFrameLocks noGrp="1"/>
          </p:cNvGraphicFramePr>
          <p:nvPr/>
        </p:nvGraphicFramePr>
        <p:xfrm>
          <a:off x="1524000" y="1125538"/>
          <a:ext cx="6096000" cy="525335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TELL US ABOUT A COUNTRY?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earnings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Wealth; employment; disposable income; life choices; afford necessities?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able to read and 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Employment / wages;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care; 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Health care; death rates; life expectancy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number of years people are expected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08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573463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221163"/>
            <a:ext cx="315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47244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5157788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141663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5876925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39" name="Group 55"/>
          <p:cNvGraphicFramePr>
            <a:graphicFrameLocks noGrp="1"/>
          </p:cNvGraphicFramePr>
          <p:nvPr/>
        </p:nvGraphicFramePr>
        <p:xfrm>
          <a:off x="1524000" y="1125538"/>
          <a:ext cx="6096000" cy="543623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TELL US ABOUT A COUNTRY?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earnings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Wealth; employment; disposable income; life choices; afford necessities?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able to read and 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Employment / wages;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care; 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Health care; death rates; life expectancy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Literacy; Disposable income;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number of years people are expected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32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3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4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5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6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573463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7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221163"/>
            <a:ext cx="409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8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48688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9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675" y="5300663"/>
            <a:ext cx="547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0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141663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1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6021388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1524000" y="1125538"/>
          <a:ext cx="6096000" cy="561911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TELL US ABOUT A COUNTRY?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earnings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Wealth; employment; disposable income; life choices; afford necessities?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able to read and 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Employment / wages;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care; 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Health care; death rates; life expectancy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Literacy; Disposable income;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Electricity? Disposable income (luxury item);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number of years people are expected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56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573463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221163"/>
            <a:ext cx="409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501332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5516563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141663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6237288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1524000" y="1125538"/>
          <a:ext cx="6096000" cy="561911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TELL US ABOUT A COUNTRY?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earnings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Wealth; employment; disposable income; life choices; afford necessities?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able to read and 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Employment / wages;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care; 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Health care; death rates; life expectancy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Literacy; Disposable income;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Electricity? Disposable income (luxury item);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number of years people are expected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care; Nutrition; GNP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80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573463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221163"/>
            <a:ext cx="409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50847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7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5516563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8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141663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9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6237288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1524000" y="1125538"/>
          <a:ext cx="6096000" cy="561911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TELL US ABOUT A COUNTRY?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earnings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Wealth; employment; disposable income; life choices; afford necessities?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able to read and 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Employment / wages;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care; 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Health care; death rates; life expectancy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Literacy; Disposable income;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Electricity? Disposable income (luxury item);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number of years people are expected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care; Nutrition; GNP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Income; Education; Degree of choice? 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04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573463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221163"/>
            <a:ext cx="409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50847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5516563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141663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6237288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1" name="Group 65"/>
          <p:cNvGraphicFramePr>
            <a:graphicFrameLocks noGrp="1"/>
          </p:cNvGraphicFramePr>
          <p:nvPr/>
        </p:nvGraphicFramePr>
        <p:xfrm>
          <a:off x="1524000" y="1125538"/>
          <a:ext cx="6096000" cy="547757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Economic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28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44675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9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0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1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2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573463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3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365625"/>
            <a:ext cx="409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4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50847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5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5516563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6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141663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7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6237288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  <p:sp>
        <p:nvSpPr>
          <p:cNvPr id="13367" name="TextBox 14"/>
          <p:cNvSpPr txBox="1">
            <a:spLocks noChangeArrowheads="1"/>
          </p:cNvSpPr>
          <p:nvPr/>
        </p:nvSpPr>
        <p:spPr bwMode="auto">
          <a:xfrm>
            <a:off x="6156325" y="18446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X</a:t>
            </a:r>
            <a:endParaRPr lang="en-GB" b="1" dirty="0"/>
          </a:p>
        </p:txBody>
      </p:sp>
      <p:sp>
        <p:nvSpPr>
          <p:cNvPr id="13368" name="TextBox 15"/>
          <p:cNvSpPr txBox="1">
            <a:spLocks noChangeArrowheads="1"/>
          </p:cNvSpPr>
          <p:nvPr/>
        </p:nvSpPr>
        <p:spPr bwMode="auto">
          <a:xfrm>
            <a:off x="4140200" y="24923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X</a:t>
            </a:r>
          </a:p>
        </p:txBody>
      </p:sp>
      <p:sp>
        <p:nvSpPr>
          <p:cNvPr id="13369" name="TextBox 16"/>
          <p:cNvSpPr txBox="1">
            <a:spLocks noChangeArrowheads="1"/>
          </p:cNvSpPr>
          <p:nvPr/>
        </p:nvSpPr>
        <p:spPr bwMode="auto">
          <a:xfrm>
            <a:off x="4140200" y="3141663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X</a:t>
            </a:r>
            <a:endParaRPr lang="en-GB" b="1" dirty="0"/>
          </a:p>
        </p:txBody>
      </p:sp>
      <p:sp>
        <p:nvSpPr>
          <p:cNvPr id="13370" name="TextBox 17"/>
          <p:cNvSpPr txBox="1">
            <a:spLocks noChangeArrowheads="1"/>
          </p:cNvSpPr>
          <p:nvPr/>
        </p:nvSpPr>
        <p:spPr bwMode="auto">
          <a:xfrm>
            <a:off x="4140200" y="3789363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X</a:t>
            </a:r>
          </a:p>
        </p:txBody>
      </p:sp>
      <p:sp>
        <p:nvSpPr>
          <p:cNvPr id="13371" name="TextBox 18"/>
          <p:cNvSpPr txBox="1">
            <a:spLocks noChangeArrowheads="1"/>
          </p:cNvSpPr>
          <p:nvPr/>
        </p:nvSpPr>
        <p:spPr bwMode="auto">
          <a:xfrm>
            <a:off x="5219700" y="4437063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X?</a:t>
            </a:r>
            <a:endParaRPr lang="en-GB" b="1" dirty="0"/>
          </a:p>
        </p:txBody>
      </p:sp>
      <p:sp>
        <p:nvSpPr>
          <p:cNvPr id="13372" name="TextBox 19"/>
          <p:cNvSpPr txBox="1">
            <a:spLocks noChangeArrowheads="1"/>
          </p:cNvSpPr>
          <p:nvPr/>
        </p:nvSpPr>
        <p:spPr bwMode="auto">
          <a:xfrm>
            <a:off x="6156325" y="508476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X</a:t>
            </a:r>
            <a:endParaRPr lang="en-GB" b="1" dirty="0"/>
          </a:p>
        </p:txBody>
      </p:sp>
      <p:sp>
        <p:nvSpPr>
          <p:cNvPr id="13373" name="TextBox 20"/>
          <p:cNvSpPr txBox="1">
            <a:spLocks noChangeArrowheads="1"/>
          </p:cNvSpPr>
          <p:nvPr/>
        </p:nvSpPr>
        <p:spPr bwMode="auto">
          <a:xfrm>
            <a:off x="4211638" y="551656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X</a:t>
            </a:r>
            <a:endParaRPr lang="en-GB" b="1" dirty="0"/>
          </a:p>
        </p:txBody>
      </p:sp>
      <p:sp>
        <p:nvSpPr>
          <p:cNvPr id="13374" name="TextBox 21"/>
          <p:cNvSpPr txBox="1">
            <a:spLocks noChangeArrowheads="1"/>
          </p:cNvSpPr>
          <p:nvPr/>
        </p:nvSpPr>
        <p:spPr bwMode="auto">
          <a:xfrm>
            <a:off x="6156325" y="609282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X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7" grpId="0"/>
      <p:bldP spid="13368" grpId="0"/>
      <p:bldP spid="13369" grpId="0"/>
      <p:bldP spid="13370" grpId="0"/>
      <p:bldP spid="13371" grpId="0"/>
      <p:bldP spid="13372" grpId="0"/>
      <p:bldP spid="13373" grpId="0"/>
      <p:bldP spid="133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1" name="Group 65"/>
          <p:cNvGraphicFramePr>
            <a:graphicFrameLocks noGrp="1"/>
          </p:cNvGraphicFramePr>
          <p:nvPr/>
        </p:nvGraphicFramePr>
        <p:xfrm>
          <a:off x="1619250" y="692150"/>
          <a:ext cx="6096000" cy="5563998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Kingdom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Bangladesh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$35,000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 per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 per 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2.2 per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0.26 per 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332 per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per 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1,100 per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per 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2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3" y="1411288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060575"/>
            <a:ext cx="7794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48" descr="MCj03646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708275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5" name="Picture 49" descr="MCj04361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2131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6" name="Picture 50" descr="MCj042402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933825"/>
            <a:ext cx="409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51" descr="MCj043478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458152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Picture 52" descr="MCj041347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4941888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Picture 53" descr="MCj0413702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2636838"/>
            <a:ext cx="3286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0" name="Picture 54" descr="MCj033412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203575" y="5732463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42587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68313" y="908050"/>
            <a:ext cx="799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The difference between the countries is called the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2204864"/>
            <a:ext cx="60708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Development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42587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68313" y="908050"/>
            <a:ext cx="799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latin typeface="Calibri" pitchFamily="34" charset="0"/>
              </a:rPr>
              <a:t>MEDC or LEDC?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557338"/>
          <a:ext cx="8136905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Life Expectancy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Yrs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% Literacy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% Primary employment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79912" y="1844824"/>
            <a:ext cx="14670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China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4160" y="1844824"/>
            <a:ext cx="11592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USA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1844824"/>
            <a:ext cx="13388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Chad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2120" y="1844824"/>
            <a:ext cx="10567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Bad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5876925"/>
            <a:ext cx="820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/>
              <a:t>Is China a LEDC or NIC? Newly Industrialised Country?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42587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68313" y="908050"/>
            <a:ext cx="7991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Can you make any criticisms about the usefulness of development indicators?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11188" y="1844675"/>
            <a:ext cx="7991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Calibri" pitchFamily="34" charset="0"/>
              </a:rPr>
              <a:t>The statistics are averages</a:t>
            </a:r>
            <a:r>
              <a:rPr lang="en-GB" sz="2000">
                <a:solidFill>
                  <a:schemeClr val="tx2"/>
                </a:solidFill>
                <a:latin typeface="Calibri" pitchFamily="34" charset="0"/>
              </a:rPr>
              <a:t>,</a:t>
            </a:r>
            <a:r>
              <a:rPr lang="en-GB" sz="2000">
                <a:latin typeface="Calibri" pitchFamily="34" charset="0"/>
              </a:rPr>
              <a:t> therefore hide differences within the population- extremes in wealth, gender differences in education.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39750" y="2781300"/>
            <a:ext cx="7991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Calibri" pitchFamily="34" charset="0"/>
              </a:rPr>
              <a:t>Critics argue that such indicators focus too much on the economic</a:t>
            </a:r>
            <a:r>
              <a:rPr lang="en-GB" sz="200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GB" sz="2000">
                <a:latin typeface="Calibri" pitchFamily="34" charset="0"/>
              </a:rPr>
              <a:t>is only money important for a decent life?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84213" y="3716338"/>
            <a:ext cx="79914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tx2"/>
                </a:solidFill>
                <a:latin typeface="Calibri" pitchFamily="34" charset="0"/>
              </a:rPr>
              <a:t>The statistics can be misleading-</a:t>
            </a:r>
          </a:p>
          <a:p>
            <a:pPr algn="ctr"/>
            <a:r>
              <a:rPr lang="en-GB" sz="2000">
                <a:latin typeface="Calibri" pitchFamily="34" charset="0"/>
              </a:rPr>
              <a:t>Is owning a TV a really good indicator of quality of life</a:t>
            </a:r>
          </a:p>
          <a:p>
            <a:pPr algn="ctr"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 Sitting for hours and not exercising</a:t>
            </a:r>
          </a:p>
          <a:p>
            <a:pPr algn="ctr"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They are relatively cheap now and can be afforded by many</a:t>
            </a:r>
          </a:p>
          <a:p>
            <a:pPr algn="ctr"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They rely on access to electricity </a:t>
            </a:r>
          </a:p>
          <a:p>
            <a:pPr algn="ctr"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Some states strictly control the output of channels</a:t>
            </a:r>
          </a:p>
          <a:p>
            <a:pPr algn="ctr"/>
            <a:r>
              <a:rPr lang="en-GB" sz="2000">
                <a:latin typeface="Calibri" pitchFamily="34" charset="0"/>
              </a:rPr>
              <a:t>a high % in primary employment could mean people are well-fed and very happy!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404664"/>
            <a:ext cx="7059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39750" y="1484313"/>
            <a:ext cx="799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Development indicators can be divided into two types-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11188" y="2276475"/>
            <a:ext cx="7993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Social</a:t>
            </a:r>
            <a:r>
              <a:rPr lang="en-GB" sz="2400">
                <a:latin typeface="Calibri" pitchFamily="34" charset="0"/>
              </a:rPr>
              <a:t>- those to do with the quality of life of individuals within a country.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684213" y="3644900"/>
            <a:ext cx="7991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Economic</a:t>
            </a:r>
            <a:r>
              <a:rPr lang="en-GB" sz="2400">
                <a:latin typeface="Calibri" pitchFamily="34" charset="0"/>
              </a:rPr>
              <a:t>- those to do with the wealth of individuals within the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42587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68313" y="908050"/>
            <a:ext cx="799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Development indicators are interrelated, for example-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938" y="2276475"/>
            <a:ext cx="153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b="1"/>
              <a:t>$1,600- GNP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68538" y="1557338"/>
            <a:ext cx="4338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/>
              <a:t>45%- Employed in Primary agriculture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32138" y="4221163"/>
            <a:ext cx="264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b="1"/>
              <a:t>0.26 per 1000- Doctors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1188" y="5084763"/>
            <a:ext cx="324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b="1"/>
              <a:t>58 per 1000- Infant mortality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48263" y="5084763"/>
            <a:ext cx="290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b="1"/>
              <a:t>60 years- life expectancy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211638" y="191611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48038" y="3284538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b="1"/>
              <a:t>47%- Literacy rate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11638" y="2781300"/>
            <a:ext cx="2159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4211638" y="3716338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Down Arrow 13"/>
          <p:cNvSpPr/>
          <p:nvPr/>
        </p:nvSpPr>
        <p:spPr>
          <a:xfrm rot="2553462">
            <a:off x="2638425" y="4356100"/>
            <a:ext cx="274638" cy="776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8828083">
            <a:off x="5991226" y="4268787"/>
            <a:ext cx="303212" cy="868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471" name="Picture 2" descr="File:Flag of Bangladesh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10429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60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Human Development Index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3087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85693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Alternate way of measuring human development, a figure is produced between </a:t>
            </a:r>
            <a:r>
              <a:rPr lang="en-GB" sz="2400" b="1"/>
              <a:t>0-1</a:t>
            </a:r>
            <a:r>
              <a:rPr lang="en-GB" sz="2400"/>
              <a:t>. </a:t>
            </a:r>
          </a:p>
          <a:p>
            <a:pPr algn="ctr"/>
            <a:endParaRPr lang="en-GB" sz="2400"/>
          </a:p>
          <a:p>
            <a:pPr algn="ctr"/>
            <a:r>
              <a:rPr lang="en-GB" sz="2400"/>
              <a:t>This is calculated by using</a:t>
            </a:r>
          </a:p>
          <a:p>
            <a:pPr algn="ctr"/>
            <a:endParaRPr lang="en-GB" sz="2400">
              <a:solidFill>
                <a:schemeClr val="tx2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Life expectancy at birth</a:t>
            </a:r>
            <a:r>
              <a:rPr lang="en-US" sz="2400"/>
              <a:t>, as an index of population health and longevity</a:t>
            </a:r>
          </a:p>
          <a:p>
            <a:pPr algn="ctr">
              <a:buFont typeface="Arial" charset="0"/>
              <a:buChar char="•"/>
            </a:pPr>
            <a:endParaRPr lang="en-US" sz="2400"/>
          </a:p>
          <a:p>
            <a:pPr algn="ctr"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Knowledge and education</a:t>
            </a:r>
            <a:r>
              <a:rPr lang="en-US" sz="2400"/>
              <a:t>, as measured by the adult literacy rate and enrollment in each sector of education.</a:t>
            </a:r>
          </a:p>
          <a:p>
            <a:pPr algn="ctr">
              <a:buFont typeface="Arial" charset="0"/>
              <a:buChar char="•"/>
            </a:pPr>
            <a:endParaRPr lang="en-US" sz="2400"/>
          </a:p>
          <a:p>
            <a:pPr algn="ctr"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Standard of living</a:t>
            </a:r>
            <a:r>
              <a:rPr lang="en-US" sz="2400"/>
              <a:t>, as indicated by the gross domestic product per capita.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39750" y="476250"/>
            <a:ext cx="79565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Why the Human Development Index?</a:t>
            </a:r>
          </a:p>
          <a:p>
            <a:pPr algn="ctr"/>
            <a:endParaRPr lang="en-GB" sz="2400">
              <a:solidFill>
                <a:schemeClr val="tx2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en-GB" sz="2400"/>
              <a:t> It does not rely solely on wealth, it gives an indicator of quality of life by including health and education.</a:t>
            </a:r>
          </a:p>
          <a:p>
            <a:pPr algn="ctr">
              <a:buFont typeface="Arial" charset="0"/>
              <a:buChar char="•"/>
            </a:pPr>
            <a:endParaRPr lang="en-GB" sz="2400"/>
          </a:p>
          <a:p>
            <a:pPr algn="ctr">
              <a:buFont typeface="Arial" charset="0"/>
              <a:buChar char="•"/>
            </a:pPr>
            <a:r>
              <a:rPr lang="en-GB" sz="2400"/>
              <a:t>By including education it gives an indication of the country’s future development potential.</a:t>
            </a:r>
          </a:p>
          <a:p>
            <a:pPr algn="ctr">
              <a:buFont typeface="Arial" charset="0"/>
              <a:buChar char="•"/>
            </a:pPr>
            <a:endParaRPr lang="en-GB" sz="2400"/>
          </a:p>
          <a:p>
            <a:pPr algn="ctr">
              <a:buFont typeface="Arial" charset="0"/>
              <a:buChar char="•"/>
            </a:pPr>
            <a:r>
              <a:rPr lang="en-GB" sz="2400"/>
              <a:t> It reveals how a country uses it wealth. For example, if a country has a high GNP, but spends little on education, it will have a low HDI.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95288" y="6165850"/>
            <a:ext cx="4968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hlinkClick r:id="rId3"/>
              </a:rPr>
              <a:t>http://en.wikipedia.org/wiki/File:UN_Human_Development_Report_2009.PN</a:t>
            </a:r>
            <a:endParaRPr lang="en-GB" sz="1000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68313" y="5516563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Human Development Index- 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140200" y="4797425"/>
            <a:ext cx="216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High Development 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140200" y="5300663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Moderate Development 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4140200" y="5732463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Low Development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4025" y="4868863"/>
            <a:ext cx="431800" cy="215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04025" y="5300663"/>
            <a:ext cx="431800" cy="215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04025" y="5805488"/>
            <a:ext cx="431800" cy="21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260648"/>
            <a:ext cx="565212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HDI – Top Five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547813" y="1125538"/>
          <a:ext cx="6095999" cy="448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3960440"/>
                <a:gridCol w="1175791"/>
              </a:tblGrid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Norway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0.971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0.970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Iceland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0.969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Canada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0.966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Ireland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0.965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11560" y="5805264"/>
            <a:ext cx="7921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/>
              <a:t>7- Japan 0.949 </a:t>
            </a:r>
            <a:r>
              <a:rPr lang="en-GB" sz="2800" b="1" dirty="0"/>
              <a:t>146 Bangladesh </a:t>
            </a:r>
            <a:r>
              <a:rPr lang="en-GB" sz="2800" b="1" dirty="0" smtClean="0"/>
              <a:t>0.543</a:t>
            </a:r>
          </a:p>
          <a:p>
            <a:pPr algn="ctr"/>
            <a:r>
              <a:rPr lang="en-GB" sz="2800" b="1" dirty="0" smtClean="0"/>
              <a:t>8 – Korea 0.887</a:t>
            </a:r>
            <a:endParaRPr lang="en-GB" sz="2800" b="1" dirty="0"/>
          </a:p>
        </p:txBody>
      </p:sp>
      <p:sp>
        <p:nvSpPr>
          <p:cNvPr id="26654" name="TextBox 44"/>
          <p:cNvSpPr txBox="1">
            <a:spLocks noChangeArrowheads="1"/>
          </p:cNvSpPr>
          <p:nvPr/>
        </p:nvSpPr>
        <p:spPr bwMode="auto">
          <a:xfrm>
            <a:off x="4822825" y="404813"/>
            <a:ext cx="432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Very High Human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260648"/>
            <a:ext cx="49320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HDI – Bottom Five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547813" y="1125538"/>
          <a:ext cx="6095999" cy="448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3960440"/>
                <a:gridCol w="1175791"/>
              </a:tblGrid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Burkina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Faso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0.389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Mali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0.371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African Republic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0.369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Afghanistan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0.352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Niger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0.340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77" name="TextBox 4"/>
          <p:cNvSpPr txBox="1">
            <a:spLocks noChangeArrowheads="1"/>
          </p:cNvSpPr>
          <p:nvPr/>
        </p:nvSpPr>
        <p:spPr bwMode="auto">
          <a:xfrm>
            <a:off x="4500563" y="476250"/>
            <a:ext cx="4319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Low Human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85693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People have been critical of the human development index because</a:t>
            </a:r>
          </a:p>
          <a:p>
            <a:pPr algn="ctr"/>
            <a:endParaRPr lang="en-GB" sz="2400">
              <a:solidFill>
                <a:srgbClr val="FF000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en-GB" sz="2400" b="1">
                <a:solidFill>
                  <a:srgbClr val="FF0000"/>
                </a:solidFill>
              </a:rPr>
              <a:t> </a:t>
            </a:r>
            <a:r>
              <a:rPr lang="en-GB" sz="2000" b="1">
                <a:solidFill>
                  <a:srgbClr val="FF0000"/>
                </a:solidFill>
              </a:rPr>
              <a:t>Some countries do not submit data </a:t>
            </a:r>
            <a:r>
              <a:rPr lang="en-GB" sz="2000"/>
              <a:t>because they are unwilling or not members of the UN. Zimbabwe- 2009.</a:t>
            </a:r>
          </a:p>
          <a:p>
            <a:pPr algn="ctr">
              <a:buFont typeface="Arial" charset="0"/>
              <a:buChar char="•"/>
            </a:pPr>
            <a:endParaRPr lang="en-GB" sz="2000"/>
          </a:p>
          <a:p>
            <a:pPr algn="ctr">
              <a:buFont typeface="Arial" charset="0"/>
              <a:buChar char="•"/>
            </a:pPr>
            <a:r>
              <a:rPr lang="en-GB" sz="2000" b="1">
                <a:solidFill>
                  <a:srgbClr val="FF0000"/>
                </a:solidFill>
              </a:rPr>
              <a:t>It puts emphasis again on economics</a:t>
            </a:r>
            <a:r>
              <a:rPr lang="en-GB" sz="2000"/>
              <a:t>, rather than spiritual and moral development-  happiness- should suicide rates be used?</a:t>
            </a:r>
          </a:p>
          <a:p>
            <a:pPr algn="ctr">
              <a:buFont typeface="Arial" charset="0"/>
              <a:buChar char="•"/>
            </a:pPr>
            <a:endParaRPr lang="en-GB" sz="2000">
              <a:solidFill>
                <a:srgbClr val="FF000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en-GB" sz="2000">
                <a:solidFill>
                  <a:srgbClr val="FF0000"/>
                </a:solidFill>
              </a:rPr>
              <a:t> </a:t>
            </a:r>
            <a:r>
              <a:rPr lang="en-GB" sz="2000" b="1">
                <a:solidFill>
                  <a:srgbClr val="FF0000"/>
                </a:solidFill>
              </a:rPr>
              <a:t>It doesn’t include ecological concerns </a:t>
            </a:r>
            <a:r>
              <a:rPr lang="en-GB" sz="2000"/>
              <a:t>or the quality of the living environment.</a:t>
            </a:r>
          </a:p>
          <a:p>
            <a:pPr algn="ctr">
              <a:buFont typeface="Arial" charset="0"/>
              <a:buChar char="•"/>
            </a:pPr>
            <a:endParaRPr lang="en-GB" sz="2000"/>
          </a:p>
          <a:p>
            <a:pPr algn="ctr">
              <a:buFont typeface="Arial" charset="0"/>
              <a:buChar char="•"/>
            </a:pPr>
            <a:r>
              <a:rPr lang="en-GB" sz="2000"/>
              <a:t> Due to the calculation between 0-1, ‘</a:t>
            </a:r>
            <a:r>
              <a:rPr lang="en-GB" sz="2000" b="1">
                <a:solidFill>
                  <a:srgbClr val="FF0000"/>
                </a:solidFill>
              </a:rPr>
              <a:t>rich’ countries can do little to improve their ranking in certain categories- </a:t>
            </a:r>
            <a:r>
              <a:rPr lang="en-GB" sz="2000"/>
              <a:t>despite developments.</a:t>
            </a:r>
          </a:p>
          <a:p>
            <a:pPr algn="ctr">
              <a:buFont typeface="Arial" charset="0"/>
              <a:buChar char="•"/>
            </a:pPr>
            <a:endParaRPr lang="en-GB" sz="2000"/>
          </a:p>
          <a:p>
            <a:pPr algn="ctr">
              <a:buFont typeface="Arial" charset="0"/>
              <a:buChar char="•"/>
            </a:pPr>
            <a:r>
              <a:rPr lang="en-GB" sz="2000"/>
              <a:t> Despite being a composite, </a:t>
            </a:r>
            <a:r>
              <a:rPr lang="en-GB" sz="2000" b="1">
                <a:solidFill>
                  <a:srgbClr val="FF0000"/>
                </a:solidFill>
              </a:rPr>
              <a:t>it adds little to just using the individual statistics.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42587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68313" y="908050"/>
            <a:ext cx="7991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Development indicators helps us classify countries according to their development.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39750" y="2276475"/>
            <a:ext cx="799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MEDC</a:t>
            </a:r>
            <a:r>
              <a:rPr lang="en-GB" sz="2400">
                <a:latin typeface="Calibri" pitchFamily="34" charset="0"/>
              </a:rPr>
              <a:t>- More economically developed country.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11188" y="3429000"/>
            <a:ext cx="799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LEDC</a:t>
            </a:r>
            <a:r>
              <a:rPr lang="en-GB" sz="2400">
                <a:latin typeface="Calibri" pitchFamily="34" charset="0"/>
              </a:rPr>
              <a:t> – Less economically developed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0" y="6396038"/>
            <a:ext cx="4427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GNP per capita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140200" y="62372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hlinkClick r:id="rId3"/>
              </a:rPr>
              <a:t>http://www.worldmapper.org/display.php?selected=169</a:t>
            </a:r>
            <a:endParaRPr lang="en-GB" sz="1000"/>
          </a:p>
          <a:p>
            <a:pPr algn="ctr"/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0" y="6396038"/>
            <a:ext cx="4427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Newspapers per 1000 people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211638" y="62372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hlinkClick r:id="rId3"/>
              </a:rPr>
              <a:t>http://www.worldmapper.org/display.php?selected=341</a:t>
            </a:r>
            <a:endParaRPr lang="en-GB" sz="1000"/>
          </a:p>
          <a:p>
            <a:pPr algn="ctr"/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0" y="6396038"/>
            <a:ext cx="7164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Territory according to secondary education spending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572000" y="616585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hlinkClick r:id="rId3"/>
              </a:rPr>
              <a:t>http://www.worldmapper.org/display.php?selected=209</a:t>
            </a:r>
            <a:endParaRPr lang="en-GB" sz="1000"/>
          </a:p>
          <a:p>
            <a:pPr algn="ctr"/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8" name="Group 60"/>
          <p:cNvGraphicFramePr>
            <a:graphicFrameLocks noGrp="1"/>
          </p:cNvGraphicFramePr>
          <p:nvPr/>
        </p:nvGraphicFramePr>
        <p:xfrm>
          <a:off x="1524000" y="1125538"/>
          <a:ext cx="6096000" cy="5440998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TELL US ABOUT A COUNTRY?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earnings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Wealth; employment; disposable income; life choices; afford necessities?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able to read and 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number of years people are expected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36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9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213100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716338"/>
            <a:ext cx="503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1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437063"/>
            <a:ext cx="250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2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4941888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5373688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4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213100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5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5949950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70" name="Group 58"/>
          <p:cNvGraphicFramePr>
            <a:graphicFrameLocks noGrp="1"/>
          </p:cNvGraphicFramePr>
          <p:nvPr/>
        </p:nvGraphicFramePr>
        <p:xfrm>
          <a:off x="1524000" y="1125538"/>
          <a:ext cx="6096000" cy="518020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TELL US ABOUT A COUNTRY?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earnings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Wealth; employment; disposable income; life choices; afford necessities?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able to read and 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Employment / wages;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number of years people are expected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60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1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3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4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573463"/>
            <a:ext cx="3603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5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076700"/>
            <a:ext cx="409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6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472440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7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675" y="5084763"/>
            <a:ext cx="4794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8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141663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9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5734050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5" name="Group 59"/>
          <p:cNvGraphicFramePr>
            <a:graphicFrameLocks noGrp="1"/>
          </p:cNvGraphicFramePr>
          <p:nvPr/>
        </p:nvGraphicFramePr>
        <p:xfrm>
          <a:off x="1524000" y="1125538"/>
          <a:ext cx="6096000" cy="539966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TRANSLATION!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TELL US ABOUT A COUNTRY?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GNP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earnings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Wealth; employment; disposable income; life choices; afford necessities?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able to read and 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Education; Employment / wages; political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Infant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care; 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per doctor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Newspapers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ownership per 1000 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number of years people are expected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people employed in farming (Primary industry)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4" name="Picture 45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1436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6" descr="MCj04123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7794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7" descr="MCj04123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08275"/>
            <a:ext cx="8921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8" descr="MCj0364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9" descr="MCj04361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573463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50" descr="MCj0424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149725"/>
            <a:ext cx="250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1" descr="MCj043478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4724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2" descr="MCj041347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5300663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2" name="Picture 53" descr="MCj041370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141663"/>
            <a:ext cx="328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3" name="Picture 54" descr="MCj033412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203575" y="5949950"/>
            <a:ext cx="290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Development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1576</Words>
  <Application>Microsoft Office PowerPoint</Application>
  <PresentationFormat>On-screen Show (4:3)</PresentationFormat>
  <Paragraphs>356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Cassidy</dc:creator>
  <cp:lastModifiedBy>dbevan</cp:lastModifiedBy>
  <cp:revision>31</cp:revision>
  <dcterms:created xsi:type="dcterms:W3CDTF">2010-07-26T19:48:17Z</dcterms:created>
  <dcterms:modified xsi:type="dcterms:W3CDTF">2011-05-17T04:27:18Z</dcterms:modified>
</cp:coreProperties>
</file>