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9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66FDF-9E0E-4221-9F87-30887BBBCD28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B60F-B965-4977-BF5A-57D9E90EC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B60F-B965-4977-BF5A-57D9E90EC07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6DB6E0-949F-4CDB-9E09-CC20B526C1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/>
              <a:t>AP World History Review</a:t>
            </a:r>
            <a:br>
              <a:rPr lang="en-US"/>
            </a:br>
            <a:r>
              <a:rPr lang="en-US"/>
              <a:t>Period 2: Organization &amp; Reorganization of Human Societies</a:t>
            </a:r>
            <a:br>
              <a:rPr lang="en-US"/>
            </a:br>
            <a:r>
              <a:rPr lang="en-US"/>
              <a:t>c. 600 BCE-600 CE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Bill Strickland</a:t>
            </a:r>
          </a:p>
          <a:p>
            <a:r>
              <a:rPr lang="en-US"/>
              <a:t>East Grand Rapids High School</a:t>
            </a:r>
          </a:p>
          <a:p>
            <a:r>
              <a:rPr lang="en-US"/>
              <a:t>East Grand Rapids, MI</a:t>
            </a:r>
          </a:p>
          <a:p>
            <a:r>
              <a:rPr lang="en-US"/>
              <a:t>bstrickl@egrps.org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6968C8-BCD5-4CA7-86F1-07742C13EF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4BBC3-3EB5-4E37-9B4D-B858163388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1F060-9EA5-4F43-B1A9-B65E4C9E71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7FA1A-64A9-452D-81C4-8BE62D7E6B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D2945-73A0-49CC-8CD4-AAEE680EC2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A50876-6EC8-4B9D-9E29-FF509D6FB2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324B46-7472-4E4B-84AD-2E461ACCC6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4C521-1BF6-42BE-9018-395F61D570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04883-6986-4CDA-99D9-99DEC5DB1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4980B7-E207-4E1E-8378-E74224E51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1CC845E-1C6E-422B-BEBF-7CC88B1D61B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strickl@egrp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828800"/>
            <a:ext cx="6248400" cy="2209800"/>
          </a:xfrm>
        </p:spPr>
        <p:txBody>
          <a:bodyPr/>
          <a:lstStyle/>
          <a:p>
            <a:r>
              <a:rPr lang="en-US"/>
              <a:t>AP World History Review</a:t>
            </a:r>
            <a:br>
              <a:rPr lang="en-US"/>
            </a:br>
            <a:r>
              <a:rPr lang="en-US"/>
              <a:t>Period 3: Regional and Trans-Regional Interactions</a:t>
            </a:r>
            <a:br>
              <a:rPr lang="en-US"/>
            </a:br>
            <a:r>
              <a:rPr lang="en-US"/>
              <a:t>c. 600 </a:t>
            </a:r>
            <a:r>
              <a:rPr lang="en-US" sz="2800"/>
              <a:t>CE </a:t>
            </a:r>
            <a:r>
              <a:rPr lang="en-US"/>
              <a:t>– c. 1450 </a:t>
            </a:r>
            <a:r>
              <a:rPr lang="en-US" sz="2800"/>
              <a:t>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4343400"/>
            <a:ext cx="5410200" cy="1752600"/>
          </a:xfrm>
        </p:spPr>
        <p:txBody>
          <a:bodyPr/>
          <a:lstStyle/>
          <a:p>
            <a:r>
              <a:rPr lang="en-US"/>
              <a:t>Bill Strickland</a:t>
            </a:r>
          </a:p>
          <a:p>
            <a:r>
              <a:rPr lang="en-US"/>
              <a:t>East Grand Rapids High School</a:t>
            </a:r>
          </a:p>
          <a:p>
            <a:r>
              <a:rPr lang="en-US"/>
              <a:t>East Grand Rapids, MI</a:t>
            </a:r>
          </a:p>
          <a:p>
            <a:r>
              <a:rPr lang="en-US">
                <a:hlinkClick r:id="rId3"/>
              </a:rPr>
              <a:t>bstrickl@egrps.org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3.1 Expansion &amp; Intensification of Communication &amp; Exchange Networks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Improved transportation technologies &amp;  commercial practices led to increased trade volume, &amp; expanded geog range of trade networks</a:t>
            </a:r>
          </a:p>
          <a:p>
            <a:r>
              <a:rPr lang="en-US"/>
              <a:t>Movement of peoples caused linguistic &amp; environmental effects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3.1 Expansion &amp; Intensification of Communication &amp; Exchange Networks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Exchange fostered by intensification of </a:t>
            </a:r>
            <a:r>
              <a:rPr lang="en-US" i="1"/>
              <a:t>existing</a:t>
            </a:r>
            <a:r>
              <a:rPr lang="en-US"/>
              <a:t>, or creation of </a:t>
            </a:r>
            <a:r>
              <a:rPr lang="en-US" i="1"/>
              <a:t>new</a:t>
            </a:r>
            <a:r>
              <a:rPr lang="en-US"/>
              <a:t> networks</a:t>
            </a:r>
          </a:p>
          <a:p>
            <a:r>
              <a:rPr lang="en-US"/>
              <a:t>Continuity: diffusion of crops &amp; pathogens through E Hemisphere along trade routes.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3.2 Continuity &amp; Innovation</a:t>
            </a:r>
            <a:br>
              <a:rPr lang="en-US" sz="3200" b="1"/>
            </a:br>
            <a:r>
              <a:rPr lang="en-US" sz="3200" b="1"/>
              <a:t>of State Forms &amp; their Interactions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Empires collapsed &amp; reconstituted; in some regions new state forms emerged.</a:t>
            </a:r>
          </a:p>
          <a:p>
            <a:r>
              <a:rPr lang="en-US"/>
              <a:t>Inter-regional contacts &amp; conflicts btwn states/empires encouraged significant technological &amp; cultural transfers</a:t>
            </a:r>
          </a:p>
          <a:p>
            <a:pPr lvl="1"/>
            <a:r>
              <a:rPr lang="en-US"/>
              <a:t>btwn Tang China &amp; Abbasids</a:t>
            </a:r>
          </a:p>
          <a:p>
            <a:pPr lvl="1"/>
            <a:r>
              <a:rPr lang="en-US"/>
              <a:t>across Mongol empires/khanates</a:t>
            </a:r>
          </a:p>
          <a:p>
            <a:pPr lvl="1"/>
            <a:r>
              <a:rPr lang="en-US"/>
              <a:t>during the Crusades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3.3 Increased Economic Productive</a:t>
            </a:r>
            <a:br>
              <a:rPr lang="en-US" sz="3200" b="1"/>
            </a:br>
            <a:r>
              <a:rPr lang="en-US" sz="3200" b="1"/>
              <a:t>Capacity &amp; Its Consequences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Innovations stimulated agric &amp; industrial production</a:t>
            </a:r>
          </a:p>
          <a:p>
            <a:r>
              <a:rPr lang="en-US"/>
              <a:t>Fate of cities varied greatly</a:t>
            </a:r>
          </a:p>
          <a:p>
            <a:pPr lvl="1"/>
            <a:r>
              <a:rPr lang="en-US"/>
              <a:t>Periods of significant decline/increased urbanization buoyed by rising productivity/expanding trade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3.3 Increased Economic Productive</a:t>
            </a:r>
            <a:br>
              <a:rPr lang="en-US" sz="3200" b="1"/>
            </a:br>
            <a:r>
              <a:rPr lang="en-US" sz="3200" b="1"/>
              <a:t>Capacity &amp; Its Consequences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Continuities:</a:t>
            </a:r>
          </a:p>
          <a:p>
            <a:pPr lvl="1"/>
            <a:r>
              <a:rPr lang="en-US" sz="2400"/>
              <a:t>Social structures shaped by class/caste</a:t>
            </a:r>
          </a:p>
          <a:p>
            <a:pPr lvl="1"/>
            <a:r>
              <a:rPr lang="en-US" sz="2400"/>
              <a:t>Patriarchy persisted; however, women exercised more power/influence </a:t>
            </a:r>
            <a:r>
              <a:rPr lang="en-US" sz="1800"/>
              <a:t>(Mongols &amp; W Africa, Japan &amp; SE Asia)</a:t>
            </a:r>
          </a:p>
          <a:p>
            <a:pPr lvl="1"/>
            <a:r>
              <a:rPr lang="en-US" sz="2400"/>
              <a:t>Methods of Production</a:t>
            </a:r>
          </a:p>
          <a:p>
            <a:pPr lvl="2"/>
            <a:r>
              <a:rPr lang="en-US" sz="2000"/>
              <a:t>free peasant agriculture</a:t>
            </a:r>
          </a:p>
          <a:p>
            <a:pPr lvl="2"/>
            <a:r>
              <a:rPr lang="en-US" sz="2000"/>
              <a:t>nomadic pastoralism</a:t>
            </a:r>
          </a:p>
          <a:p>
            <a:pPr lvl="2"/>
            <a:r>
              <a:rPr lang="en-US" sz="2000"/>
              <a:t>craft production/guilds</a:t>
            </a:r>
          </a:p>
          <a:p>
            <a:pPr lvl="2"/>
            <a:r>
              <a:rPr lang="en-US" sz="2000"/>
              <a:t>coerced/unfree labor</a:t>
            </a:r>
          </a:p>
          <a:p>
            <a:pPr lvl="2"/>
            <a:r>
              <a:rPr lang="en-US" sz="2000"/>
              <a:t>gov’t imposed labor taxes</a:t>
            </a:r>
          </a:p>
          <a:p>
            <a:pPr lvl="2"/>
            <a:r>
              <a:rPr lang="en-US" sz="2000"/>
              <a:t>military obligations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/>
              <a:t>KC 3.3 Increased Economic Productive</a:t>
            </a:r>
            <a:br>
              <a:rPr lang="en-US" sz="3200" b="1"/>
            </a:br>
            <a:r>
              <a:rPr lang="en-US" sz="3200" b="1"/>
              <a:t>Capacity &amp; Its Consequences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Changes in labor management &amp; effects of religious conversion on gender relations &amp; family life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Diffusion of Buddhism, Christianity, Islam, Neo-Confucianism led to significant changes in gender relations/family structure.</a:t>
            </a:r>
          </a:p>
          <a:p>
            <a:pPr>
              <a:lnSpc>
                <a:spcPct val="80000"/>
              </a:lnSpc>
            </a:pPr>
            <a:r>
              <a:rPr lang="en-US" sz="2800"/>
              <a:t>New forms of coerced labor appeared: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serfdom in Europe &amp; Japan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Incan mit’a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Free peasants resisted attempts to raise dues and taxes by staging revolts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Demand for slaves for military &amp; domestic purposes increased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7&quot;&gt;&lt;/object&gt;&lt;object type=&quot;2&quot; unique_id=&quot;10048&quot;&gt;&lt;object type=&quot;3&quot; unique_id=&quot;10049&quot;&gt;&lt;property id=&quot;20148&quot; value=&quot;5&quot;/&gt;&lt;property id=&quot;20300&quot; value=&quot;Slide 1 - &amp;quot;AP World History Review&amp;#x0D;&amp;#x0A;Period 3: Regional and Trans-Regional Interactions&amp;#x0D;&amp;#x0A;c. 600 CE – c. 1450 CE&amp;quot;&quot;/&gt;&lt;property id=&quot;20307&quot; value=&quot;256&quot;/&gt;&lt;/object&gt;&lt;object type=&quot;3&quot; unique_id=&quot;10050&quot;&gt;&lt;property id=&quot;20148&quot; value=&quot;5&quot;/&gt;&lt;property id=&quot;20300&quot; value=&quot;Slide 2 - &amp;quot;KC 3.1 Expansion &amp;amp; Intensification of Communication &amp;amp; Exchange Networks&amp;quot;&quot;/&gt;&lt;property id=&quot;20307&quot; value=&quot;257&quot;/&gt;&lt;/object&gt;&lt;object type=&quot;3&quot; unique_id=&quot;10319&quot;&gt;&lt;property id=&quot;20148&quot; value=&quot;5&quot;/&gt;&lt;property id=&quot;20300&quot; value=&quot;Slide 3 - &amp;quot;KC 3.1 Expansion &amp;amp; Intensification of Communication &amp;amp; Exchange Networks&amp;quot;&quot;/&gt;&lt;property id=&quot;20307&quot; value=&quot;258&quot;/&gt;&lt;/object&gt;&lt;object type=&quot;3&quot; unique_id=&quot;10320&quot;&gt;&lt;property id=&quot;20148&quot; value=&quot;5&quot;/&gt;&lt;property id=&quot;20300&quot; value=&quot;Slide 4 - &amp;quot;KC 3.2 Continuity &amp;amp; Innovation&amp;#x0D;&amp;#x0A;of State Forms &amp;amp; their Interactions&amp;quot;&quot;/&gt;&lt;property id=&quot;20307&quot; value=&quot;259&quot;/&gt;&lt;/object&gt;&lt;object type=&quot;3&quot; unique_id=&quot;10351&quot;&gt;&lt;property id=&quot;20148&quot; value=&quot;5&quot;/&gt;&lt;property id=&quot;20300&quot; value=&quot;Slide 5 - &amp;quot;KC 3.3 Increased Economic Productive&amp;#x0D;&amp;#x0A;Capacity &amp;amp; Its Consequences&amp;quot;&quot;/&gt;&lt;property id=&quot;20307&quot; value=&quot;260&quot;/&gt;&lt;/object&gt;&lt;object type=&quot;3&quot; unique_id=&quot;10387&quot;&gt;&lt;property id=&quot;20148&quot; value=&quot;5&quot;/&gt;&lt;property id=&quot;20300&quot; value=&quot;Slide 6 - &amp;quot;KC 3.3 Increased Economic Productive&amp;#x0D;&amp;#x0A;Capacity &amp;amp; Its Consequences&amp;quot;&quot;/&gt;&lt;property id=&quot;20307&quot; value=&quot;261&quot;/&gt;&lt;/object&gt;&lt;object type=&quot;3&quot; unique_id=&quot;10412&quot;&gt;&lt;property id=&quot;20148&quot; value=&quot;5&quot;/&gt;&lt;property id=&quot;20300&quot; value=&quot;Slide 7 - &amp;quot;KC 3.3 Increased Economic Productive&amp;#x0D;&amp;#x0A;Capacity &amp;amp; Its Consequences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ixel">
  <a:themeElements>
    <a:clrScheme name="Pixel 9">
      <a:dk1>
        <a:srgbClr val="000000"/>
      </a:dk1>
      <a:lt1>
        <a:srgbClr val="FFFFFF"/>
      </a:lt1>
      <a:dk2>
        <a:srgbClr val="000000"/>
      </a:dk2>
      <a:lt2>
        <a:srgbClr val="440044"/>
      </a:lt2>
      <a:accent1>
        <a:srgbClr val="FFCCCC"/>
      </a:accent1>
      <a:accent2>
        <a:srgbClr val="790571"/>
      </a:accent2>
      <a:accent3>
        <a:srgbClr val="FFFFFF"/>
      </a:accent3>
      <a:accent4>
        <a:srgbClr val="000000"/>
      </a:accent4>
      <a:accent5>
        <a:srgbClr val="FFE2E2"/>
      </a:accent5>
      <a:accent6>
        <a:srgbClr val="6D0466"/>
      </a:accent6>
      <a:hlink>
        <a:srgbClr val="993366"/>
      </a:hlink>
      <a:folHlink>
        <a:srgbClr val="9F839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174</TotalTime>
  <Words>287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Arial Black</vt:lpstr>
      <vt:lpstr>Pixel</vt:lpstr>
      <vt:lpstr>AP World History Review Period 3: Regional and Trans-Regional Interactions c. 600 CE – c. 1450 CE</vt:lpstr>
      <vt:lpstr>KC 3.1 Expansion &amp; Intensification of Communication &amp; Exchange Networks</vt:lpstr>
      <vt:lpstr>KC 3.1 Expansion &amp; Intensification of Communication &amp; Exchange Networks</vt:lpstr>
      <vt:lpstr>KC 3.2 Continuity &amp; Innovation of State Forms &amp; their Interactions</vt:lpstr>
      <vt:lpstr>KC 3.3 Increased Economic Productive Capacity &amp; Its Consequences</vt:lpstr>
      <vt:lpstr>KC 3.3 Increased Economic Productive Capacity &amp; Its Consequences</vt:lpstr>
      <vt:lpstr>KC 3.3 Increased Economic Productive Capacity &amp; Its Consequences</vt:lpstr>
    </vt:vector>
  </TitlesOfParts>
  <Company>EGRPS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Strickland</dc:creator>
  <cp:lastModifiedBy>user</cp:lastModifiedBy>
  <cp:revision>27</cp:revision>
  <dcterms:created xsi:type="dcterms:W3CDTF">2010-05-19T01:12:56Z</dcterms:created>
  <dcterms:modified xsi:type="dcterms:W3CDTF">2012-07-08T03:25:02Z</dcterms:modified>
</cp:coreProperties>
</file>