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56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53F0EC-3F80-4EDA-BF3A-6560683FC947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BC95D-776D-446B-935A-ECA2743218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394E97-B23D-4379-A336-C3A23947C90E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6A07-486B-4132-9325-844AEF4321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62DB4E-45D3-4A4E-A4AF-10B078FD4546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F3BD1-D16C-450A-8AA9-211B12876F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92369A-DBDD-49B1-88F9-45424946989A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1A39B-82FB-4015-8026-EECB6DA0C7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4EC55-8460-483E-885B-59290887F4DF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67C3A-839F-4513-A9F1-065E586644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B222C3-384C-497B-9B72-E445BA121CCC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AF6E-215D-4975-8678-70A0420267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41FDC2-9349-4644-86A5-2CD3F3079214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CACC5-9454-4B79-B0F3-0D75DE4D6F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6442F-2D93-4367-8948-53D8ED3B5122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4ABBD-E3BB-4B54-BE09-C7E0DF3541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FDAA70-8B84-4364-A3C1-A75D0A44079E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003D4-1238-4352-AC63-AD9F4373DE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086D03-2E27-4D66-BDEB-B6E449F38A5E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0AF77-D713-4B5D-BDC6-31C5676795F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55754-012B-40E5-BEC1-18294AB91B41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9CD9B-B5EE-4F40-84CE-4B7A3C3D9D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E6C7289-BEBE-47B0-91A5-835A7C5E2010}" type="datetimeFigureOut">
              <a:rPr lang="en-GB"/>
              <a:pPr/>
              <a:t>19/10/2011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E7CF977-206C-4CE9-8B59-F805768B5B6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Herb_Polski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-maps.com/index.php?lang=e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Flag_of_the_United_Kingdom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.wikipedia.org/wiki/File:Flag_of_Europe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800px-Flag_of_Poland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2988" y="1341438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Polish Migration to the UK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3" y="3933825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000" smtClean="0">
                <a:solidFill>
                  <a:schemeClr val="bg1"/>
                </a:solidFill>
              </a:rPr>
              <a:t>Evaluate the positive and negative impacts of international migration using </a:t>
            </a:r>
            <a:r>
              <a:rPr lang="en-GB" sz="3000" b="1" smtClean="0">
                <a:solidFill>
                  <a:schemeClr val="bg1"/>
                </a:solidFill>
              </a:rPr>
              <a:t>one case study of a country within the European Union</a:t>
            </a:r>
            <a:r>
              <a:rPr lang="en-GB" sz="300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GB" sz="3000" smtClean="0">
              <a:solidFill>
                <a:srgbClr val="898989"/>
              </a:solidFill>
            </a:endParaRPr>
          </a:p>
        </p:txBody>
      </p:sp>
      <p:pic>
        <p:nvPicPr>
          <p:cNvPr id="20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6237288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04664"/>
            <a:ext cx="484822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3" name="Rectangle 2"/>
          <p:cNvSpPr/>
          <p:nvPr/>
        </p:nvSpPr>
        <p:spPr>
          <a:xfrm>
            <a:off x="5263226" y="620688"/>
            <a:ext cx="334122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Migration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5292725" y="1773238"/>
            <a:ext cx="3455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alibri" pitchFamily="34" charset="0"/>
              </a:rPr>
              <a:t>The term used to describe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92725" y="2708275"/>
            <a:ext cx="345598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Calibri" pitchFamily="34" charset="0"/>
              </a:rPr>
              <a:t>‘</a:t>
            </a:r>
            <a:r>
              <a:rPr lang="en-GB" sz="2400" b="1">
                <a:latin typeface="Calibri" pitchFamily="34" charset="0"/>
              </a:rPr>
              <a:t>Movement of people from one locality, or country, to another.’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468313" y="594995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>
                <a:latin typeface="Calibri" pitchFamily="34" charset="0"/>
                <a:hlinkClick r:id="rId3"/>
              </a:rPr>
              <a:t>http://en.wikipedia.org/wiki/File:Herb_Polski.svg</a:t>
            </a:r>
            <a:endParaRPr lang="en-GB" sz="1000">
              <a:latin typeface="Calibri" pitchFamily="34" charset="0"/>
            </a:endParaRPr>
          </a:p>
          <a:p>
            <a:pPr algn="ctr"/>
            <a:endParaRPr lang="en-GB" sz="1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560840" cy="565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2" name="Rectangle 1"/>
          <p:cNvSpPr/>
          <p:nvPr/>
        </p:nvSpPr>
        <p:spPr>
          <a:xfrm>
            <a:off x="971600" y="5517232"/>
            <a:ext cx="77048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Transnational 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Migration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611188" y="260350"/>
            <a:ext cx="8064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latin typeface="Calibri" pitchFamily="34" charset="0"/>
              </a:rPr>
              <a:t>In this case study the migration is international, from one country to another.</a:t>
            </a:r>
          </a:p>
        </p:txBody>
      </p:sp>
      <p:sp>
        <p:nvSpPr>
          <p:cNvPr id="6" name="Down Arrow 5"/>
          <p:cNvSpPr/>
          <p:nvPr/>
        </p:nvSpPr>
        <p:spPr>
          <a:xfrm rot="5881701">
            <a:off x="3381475" y="2583651"/>
            <a:ext cx="648072" cy="237626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323850" y="6165850"/>
            <a:ext cx="3851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  <a:hlinkClick r:id="rId3"/>
              </a:rPr>
              <a:t>http://d-maps.com/index.php?lang=en</a:t>
            </a:r>
            <a:endParaRPr lang="en-GB">
              <a:latin typeface="Calibri" pitchFamily="34" charset="0"/>
            </a:endParaRPr>
          </a:p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77048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Pull Factors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851275" y="333375"/>
            <a:ext cx="46085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latin typeface="Calibri" pitchFamily="34" charset="0"/>
              </a:rPr>
              <a:t>These attract migrants to a different locality.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46085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7" name="Right Arrow 6"/>
          <p:cNvSpPr/>
          <p:nvPr/>
        </p:nvSpPr>
        <p:spPr>
          <a:xfrm rot="10800000">
            <a:off x="5003800" y="2276475"/>
            <a:ext cx="3816350" cy="1657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323850" y="5661025"/>
            <a:ext cx="46085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latin typeface="Calibri" pitchFamily="34" charset="0"/>
              </a:rPr>
              <a:t>Vacancies for unskilled and semi-skilled workers.</a:t>
            </a: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4284663" y="6092825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>
                <a:latin typeface="Calibri" pitchFamily="34" charset="0"/>
                <a:hlinkClick r:id="rId3"/>
              </a:rPr>
              <a:t>http://en.wikipedia.org/wiki/File:Flag_of_the_United_Kingdom.svg</a:t>
            </a:r>
            <a:endParaRPr lang="en-GB" sz="1000">
              <a:latin typeface="Calibri" pitchFamily="34" charset="0"/>
            </a:endParaRPr>
          </a:p>
          <a:p>
            <a:pPr algn="ctr"/>
            <a:endParaRPr lang="en-GB" sz="1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77048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Push Factors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4211638" y="333375"/>
            <a:ext cx="46085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latin typeface="Calibri" pitchFamily="34" charset="0"/>
              </a:rPr>
              <a:t>These encourage, or force, migrants to move from their original locality.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844824"/>
            <a:ext cx="3525679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0" y="5876925"/>
            <a:ext cx="46085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latin typeface="Calibri" pitchFamily="34" charset="0"/>
              </a:rPr>
              <a:t>High</a:t>
            </a:r>
          </a:p>
          <a:p>
            <a:pPr algn="ctr"/>
            <a:r>
              <a:rPr lang="en-GB" sz="2400" b="1">
                <a:latin typeface="Calibri" pitchFamily="34" charset="0"/>
              </a:rPr>
              <a:t>unemployment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716463" y="2565400"/>
            <a:ext cx="3816350" cy="1655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3851275" y="333375"/>
            <a:ext cx="4968875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Calibri" pitchFamily="34" charset="0"/>
              </a:rPr>
              <a:t>In 2004, Poland joined the </a:t>
            </a:r>
            <a:r>
              <a:rPr lang="en-GB" sz="2400" b="1">
                <a:latin typeface="Calibri" pitchFamily="34" charset="0"/>
              </a:rPr>
              <a:t>European Union</a:t>
            </a:r>
            <a:r>
              <a:rPr lang="en-GB" sz="2400">
                <a:latin typeface="Calibri" pitchFamily="34" charset="0"/>
              </a:rPr>
              <a:t>, it was one of the so called </a:t>
            </a:r>
            <a:r>
              <a:rPr lang="en-GB" sz="2400" b="1">
                <a:latin typeface="Calibri" pitchFamily="34" charset="0"/>
              </a:rPr>
              <a:t>A8 countries</a:t>
            </a:r>
            <a:r>
              <a:rPr lang="en-GB" sz="2400">
                <a:latin typeface="Calibri" pitchFamily="34" charset="0"/>
              </a:rPr>
              <a:t>.</a:t>
            </a:r>
          </a:p>
          <a:p>
            <a:pPr algn="ctr"/>
            <a:endParaRPr lang="en-GB" sz="2400">
              <a:latin typeface="Calibri" pitchFamily="34" charset="0"/>
            </a:endParaRPr>
          </a:p>
          <a:p>
            <a:pPr algn="ctr"/>
            <a:r>
              <a:rPr lang="en-GB" sz="2400">
                <a:latin typeface="Calibri" pitchFamily="34" charset="0"/>
              </a:rPr>
              <a:t>Czech Republic </a:t>
            </a:r>
          </a:p>
          <a:p>
            <a:pPr algn="ctr"/>
            <a:r>
              <a:rPr lang="en-GB" sz="2400">
                <a:latin typeface="Calibri" pitchFamily="34" charset="0"/>
              </a:rPr>
              <a:t>Estonia </a:t>
            </a:r>
          </a:p>
          <a:p>
            <a:pPr algn="ctr"/>
            <a:r>
              <a:rPr lang="en-GB" sz="2400">
                <a:latin typeface="Calibri" pitchFamily="34" charset="0"/>
              </a:rPr>
              <a:t>Hungary </a:t>
            </a:r>
          </a:p>
          <a:p>
            <a:pPr algn="ctr"/>
            <a:r>
              <a:rPr lang="en-GB" sz="2400">
                <a:latin typeface="Calibri" pitchFamily="34" charset="0"/>
              </a:rPr>
              <a:t>Latvia </a:t>
            </a:r>
          </a:p>
          <a:p>
            <a:pPr algn="ctr"/>
            <a:r>
              <a:rPr lang="en-GB" sz="2400">
                <a:latin typeface="Calibri" pitchFamily="34" charset="0"/>
              </a:rPr>
              <a:t>Lithuania </a:t>
            </a:r>
          </a:p>
          <a:p>
            <a:pPr algn="ctr"/>
            <a:r>
              <a:rPr lang="en-GB" sz="2400">
                <a:latin typeface="Calibri" pitchFamily="34" charset="0"/>
              </a:rPr>
              <a:t>Poland </a:t>
            </a:r>
          </a:p>
          <a:p>
            <a:pPr algn="ctr"/>
            <a:r>
              <a:rPr lang="en-GB" sz="2400">
                <a:latin typeface="Calibri" pitchFamily="34" charset="0"/>
              </a:rPr>
              <a:t>Slovakia </a:t>
            </a:r>
          </a:p>
          <a:p>
            <a:pPr algn="ctr"/>
            <a:r>
              <a:rPr lang="en-GB" sz="2400">
                <a:latin typeface="Calibri" pitchFamily="34" charset="0"/>
              </a:rPr>
              <a:t>Slovenia </a:t>
            </a:r>
          </a:p>
          <a:p>
            <a:pPr algn="ctr"/>
            <a:endParaRPr lang="en-GB" sz="2400">
              <a:latin typeface="Calibri" pitchFamily="34" charset="0"/>
            </a:endParaRPr>
          </a:p>
          <a:p>
            <a:pPr algn="ctr"/>
            <a:r>
              <a:rPr lang="en-GB" sz="2400">
                <a:latin typeface="Calibri" pitchFamily="34" charset="0"/>
              </a:rPr>
              <a:t>These countries had a standard of living which was </a:t>
            </a:r>
            <a:r>
              <a:rPr lang="en-GB" sz="2400" b="1">
                <a:latin typeface="Calibri" pitchFamily="34" charset="0"/>
              </a:rPr>
              <a:t>40% </a:t>
            </a:r>
            <a:r>
              <a:rPr lang="en-GB" sz="2400">
                <a:latin typeface="Calibri" pitchFamily="34" charset="0"/>
              </a:rPr>
              <a:t>of the European average.</a:t>
            </a:r>
          </a:p>
          <a:p>
            <a:pPr algn="ctr"/>
            <a:endParaRPr lang="en-GB" sz="2400"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204864"/>
            <a:ext cx="2010145" cy="236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r="28032"/>
          <a:stretch>
            <a:fillRect/>
          </a:stretch>
        </p:blipFill>
        <p:spPr bwMode="auto">
          <a:xfrm>
            <a:off x="0" y="0"/>
            <a:ext cx="38519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95288" y="616585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>
                <a:latin typeface="Calibri" pitchFamily="34" charset="0"/>
                <a:hlinkClick r:id="rId4"/>
              </a:rPr>
              <a:t>http://en.wikipedia.org/wiki/File:Flag_of_Europe.svg</a:t>
            </a:r>
            <a:endParaRPr lang="en-GB" sz="1000">
              <a:latin typeface="Calibri" pitchFamily="34" charset="0"/>
            </a:endParaRPr>
          </a:p>
          <a:p>
            <a:pPr algn="ctr"/>
            <a:endParaRPr lang="en-GB" sz="1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323850" y="404813"/>
            <a:ext cx="42481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Calibri" pitchFamily="34" charset="0"/>
              </a:rPr>
              <a:t>The </a:t>
            </a:r>
            <a:r>
              <a:rPr lang="en-GB" sz="2400" b="1">
                <a:latin typeface="Calibri" pitchFamily="34" charset="0"/>
              </a:rPr>
              <a:t>Treaty of Rome </a:t>
            </a:r>
            <a:r>
              <a:rPr lang="en-GB" sz="2400">
                <a:latin typeface="Calibri" pitchFamily="34" charset="0"/>
              </a:rPr>
              <a:t>allows any European Union citizen to travel, work and settle within another member state.</a:t>
            </a:r>
          </a:p>
          <a:p>
            <a:pPr algn="ctr"/>
            <a:endParaRPr lang="en-GB" sz="2400">
              <a:latin typeface="Calibri" pitchFamily="34" charset="0"/>
            </a:endParaRPr>
          </a:p>
          <a:p>
            <a:pPr algn="ctr"/>
            <a:r>
              <a:rPr lang="en-GB" sz="2400">
                <a:latin typeface="Calibri" pitchFamily="34" charset="0"/>
              </a:rPr>
              <a:t>Due to the difference in living standards there were fears of mass </a:t>
            </a:r>
            <a:r>
              <a:rPr lang="en-GB" sz="2400" b="1">
                <a:latin typeface="Calibri" pitchFamily="34" charset="0"/>
              </a:rPr>
              <a:t>economic migration</a:t>
            </a:r>
            <a:r>
              <a:rPr lang="en-GB" sz="2400">
                <a:latin typeface="Calibri" pitchFamily="34" charset="0"/>
              </a:rPr>
              <a:t>.</a:t>
            </a:r>
          </a:p>
          <a:p>
            <a:pPr algn="ctr"/>
            <a:endParaRPr lang="en-GB" sz="2400">
              <a:latin typeface="Calibri" pitchFamily="34" charset="0"/>
            </a:endParaRPr>
          </a:p>
          <a:p>
            <a:pPr algn="ctr"/>
            <a:r>
              <a:rPr lang="en-GB" sz="2400">
                <a:latin typeface="Calibri" pitchFamily="34" charset="0"/>
              </a:rPr>
              <a:t>It was agreed that member states could limit migration from the A8 countries till </a:t>
            </a:r>
            <a:r>
              <a:rPr lang="en-GB" sz="2400" b="1">
                <a:latin typeface="Calibri" pitchFamily="34" charset="0"/>
              </a:rPr>
              <a:t>2011</a:t>
            </a:r>
            <a:r>
              <a:rPr lang="en-GB" sz="2400">
                <a:latin typeface="Calibri" pitchFamily="34" charset="0"/>
              </a:rPr>
              <a:t>.</a:t>
            </a:r>
          </a:p>
          <a:p>
            <a:pPr algn="ctr"/>
            <a:endParaRPr lang="en-GB" sz="2400">
              <a:latin typeface="Calibri" pitchFamily="34" charset="0"/>
            </a:endParaRPr>
          </a:p>
          <a:p>
            <a:pPr algn="ctr"/>
            <a:r>
              <a:rPr lang="en-GB" sz="2400">
                <a:latin typeface="Calibri" pitchFamily="34" charset="0"/>
              </a:rPr>
              <a:t>But, the UK agreed to accept migrants as long as they </a:t>
            </a:r>
            <a:r>
              <a:rPr lang="en-GB" sz="2400" b="1">
                <a:latin typeface="Calibri" pitchFamily="34" charset="0"/>
              </a:rPr>
              <a:t>registered to work</a:t>
            </a:r>
            <a:r>
              <a:rPr lang="en-GB" sz="2400">
                <a:latin typeface="Calibri" pitchFamily="34" charset="0"/>
              </a:rPr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32656"/>
            <a:ext cx="2010145" cy="236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r="28032"/>
          <a:stretch>
            <a:fillRect/>
          </a:stretch>
        </p:blipFill>
        <p:spPr bwMode="auto">
          <a:xfrm>
            <a:off x="5292080" y="0"/>
            <a:ext cx="38519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933056"/>
            <a:ext cx="287428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196752"/>
            <a:ext cx="2730225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539750" y="404813"/>
            <a:ext cx="2808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latin typeface="Calibri" pitchFamily="34" charset="0"/>
              </a:rPr>
              <a:t>Situation now-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3995738" y="333375"/>
            <a:ext cx="4824412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Around 50% of Polish migrants return home</a:t>
            </a:r>
            <a:r>
              <a:rPr lang="en-GB" sz="2000" dirty="0" smtClean="0">
                <a:latin typeface="Calibri" pitchFamily="34" charset="0"/>
              </a:rPr>
              <a:t>.</a:t>
            </a:r>
            <a:endParaRPr lang="en-GB" sz="20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endParaRPr lang="en-GB" sz="20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Economic crisis has resulted in a drop in the value of the pound, it is less cost-effective.</a:t>
            </a:r>
          </a:p>
          <a:p>
            <a:pPr algn="just">
              <a:buFont typeface="Arial" charset="0"/>
              <a:buChar char="•"/>
            </a:pPr>
            <a:endParaRPr lang="en-GB" sz="20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Current economic crisis has reduced job opportunities, whilst the Polish economy has continued to grow.</a:t>
            </a:r>
          </a:p>
          <a:p>
            <a:pPr algn="just">
              <a:buFont typeface="Arial" charset="0"/>
              <a:buChar char="•"/>
            </a:pPr>
            <a:endParaRPr lang="en-GB" sz="20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Wages in Poland have increased, but living costs have remained stable.</a:t>
            </a:r>
          </a:p>
          <a:p>
            <a:pPr algn="just">
              <a:buFont typeface="Arial" charset="0"/>
              <a:buChar char="•"/>
            </a:pPr>
            <a:endParaRPr lang="en-GB" sz="20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Major building projects require construction workers, such as stadia for the 2012 European Football Championship.</a:t>
            </a:r>
          </a:p>
          <a:p>
            <a:pPr algn="just">
              <a:buFont typeface="Arial" charset="0"/>
              <a:buChar char="•"/>
            </a:pPr>
            <a:endParaRPr lang="en-GB" sz="20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 Missing home!</a:t>
            </a:r>
          </a:p>
          <a:p>
            <a:endParaRPr lang="en-GB" sz="2400" dirty="0">
              <a:latin typeface="Calibr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645024"/>
            <a:ext cx="287428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Inter-regional or internal migrants move from one region to another within a country.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318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Polish Migration to the UK</vt:lpstr>
      <vt:lpstr>Slide 2</vt:lpstr>
      <vt:lpstr>Slide 3</vt:lpstr>
      <vt:lpstr>Slide 4</vt:lpstr>
      <vt:lpstr>Slide 5</vt:lpstr>
      <vt:lpstr>Slide 6</vt:lpstr>
      <vt:lpstr>Slide 7</vt:lpstr>
      <vt:lpstr>Slide 8</vt:lpstr>
      <vt:lpstr>Note: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Cassidy</dc:creator>
  <cp:lastModifiedBy>dbevan</cp:lastModifiedBy>
  <cp:revision>9</cp:revision>
  <dcterms:created xsi:type="dcterms:W3CDTF">2010-08-17T10:23:02Z</dcterms:created>
  <dcterms:modified xsi:type="dcterms:W3CDTF">2011-10-19T04:29:29Z</dcterms:modified>
</cp:coreProperties>
</file>