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8" r:id="rId2"/>
    <p:sldId id="309" r:id="rId3"/>
    <p:sldId id="258" r:id="rId4"/>
    <p:sldId id="259" r:id="rId5"/>
    <p:sldId id="260" r:id="rId6"/>
    <p:sldId id="261" r:id="rId7"/>
    <p:sldId id="262" r:id="rId8"/>
    <p:sldId id="304" r:id="rId9"/>
    <p:sldId id="305" r:id="rId10"/>
    <p:sldId id="268" r:id="rId11"/>
    <p:sldId id="263" r:id="rId12"/>
    <p:sldId id="264" r:id="rId13"/>
    <p:sldId id="265" r:id="rId14"/>
    <p:sldId id="266" r:id="rId15"/>
    <p:sldId id="267" r:id="rId16"/>
    <p:sldId id="269" r:id="rId17"/>
    <p:sldId id="307" r:id="rId18"/>
    <p:sldId id="270" r:id="rId19"/>
    <p:sldId id="271" r:id="rId20"/>
    <p:sldId id="274" r:id="rId21"/>
    <p:sldId id="275" r:id="rId22"/>
    <p:sldId id="276" r:id="rId23"/>
    <p:sldId id="277" r:id="rId24"/>
    <p:sldId id="278" r:id="rId25"/>
    <p:sldId id="279" r:id="rId26"/>
    <p:sldId id="280" r:id="rId27"/>
    <p:sldId id="281" r:id="rId28"/>
    <p:sldId id="290" r:id="rId29"/>
    <p:sldId id="292" r:id="rId30"/>
    <p:sldId id="282" r:id="rId31"/>
    <p:sldId id="283" r:id="rId32"/>
    <p:sldId id="284" r:id="rId33"/>
    <p:sldId id="285" r:id="rId34"/>
    <p:sldId id="286" r:id="rId35"/>
    <p:sldId id="287" r:id="rId36"/>
    <p:sldId id="288" r:id="rId37"/>
    <p:sldId id="289" r:id="rId38"/>
    <p:sldId id="293" r:id="rId39"/>
    <p:sldId id="294" r:id="rId40"/>
    <p:sldId id="295"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36B0C-871E-481C-BC76-F3A87A78E45E}" type="datetimeFigureOut">
              <a:rPr lang="en-US" smtClean="0"/>
              <a:pPr/>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39AC-709C-4C46-BF31-12C7884101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864D4-F07F-4F21-B3D6-8D2B4D5CFCBA}" type="slidenum">
              <a:rPr lang="en-US"/>
              <a:pPr/>
              <a:t>17</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739AC-709C-4C46-BF31-12C78841016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72D4A-CB02-4A5D-BD4B-69AB8E524227}" type="slidenum">
              <a:rPr lang="en-US"/>
              <a:pPr/>
              <a:t>8</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FB8AA-7DE0-40F2-AD19-868982C434AC}" type="slidenum">
              <a:rPr lang="en-US"/>
              <a:pPr/>
              <a:t>9</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739AC-709C-4C46-BF31-12C78841016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F1858-17B4-4E54-971C-99E4700F647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1858-17B4-4E54-971C-99E4700F647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1858-17B4-4E54-971C-99E4700F647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F1858-17B4-4E54-971C-99E4700F647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1858-17B4-4E54-971C-99E4700F647C}"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F1858-17B4-4E54-971C-99E4700F647C}"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F1858-17B4-4E54-971C-99E4700F647C}"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F1858-17B4-4E54-971C-99E4700F647C}"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F1858-17B4-4E54-971C-99E4700F647C}"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1858-17B4-4E54-971C-99E4700F647C}"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1858-17B4-4E54-971C-99E4700F647C}"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7F208-DC85-4934-A6E9-47CF1455E7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F1858-17B4-4E54-971C-99E4700F647C}" type="datetimeFigureOut">
              <a:rPr lang="en-US" smtClean="0"/>
              <a:pPr/>
              <a:t>9/26/2012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7F208-DC85-4934-A6E9-47CF1455E7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Unit 1 Review</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lgn="ctr">
              <a:buNone/>
            </a:pPr>
            <a:r>
              <a:rPr lang="en-US" dirty="0" smtClean="0"/>
              <a:t>Geography its nature and perspectives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Regional Boundaries</a:t>
            </a:r>
          </a:p>
        </p:txBody>
      </p:sp>
      <p:sp>
        <p:nvSpPr>
          <p:cNvPr id="3" name="Content Placeholder 2"/>
          <p:cNvSpPr>
            <a:spLocks noGrp="1"/>
          </p:cNvSpPr>
          <p:nvPr>
            <p:ph idx="1"/>
          </p:nvPr>
        </p:nvSpPr>
        <p:spPr/>
        <p:txBody>
          <a:bodyPr/>
          <a:lstStyle/>
          <a:p>
            <a:r>
              <a:rPr lang="en-US" dirty="0"/>
              <a:t>Culture regions tend to have unclear borders</a:t>
            </a:r>
          </a:p>
          <a:p>
            <a:r>
              <a:rPr lang="en-US" dirty="0"/>
              <a:t>Political regions have well defined boundaries</a:t>
            </a:r>
          </a:p>
          <a:p>
            <a:r>
              <a:rPr lang="en-US" dirty="0"/>
              <a:t>Environmental region boundaries are transitional and measureable</a:t>
            </a:r>
          </a:p>
          <a:p>
            <a:pPr lvl="2"/>
            <a:r>
              <a:rPr lang="en-US" dirty="0" smtClean="0"/>
              <a:t>EX</a:t>
            </a:r>
            <a:r>
              <a:rPr lang="en-US" dirty="0"/>
              <a:t>: The space between the Sahara Desert and the tropical savanna of Africa is known as the Sahel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Location..(Location, Location)</a:t>
            </a:r>
          </a:p>
        </p:txBody>
      </p:sp>
      <p:sp>
        <p:nvSpPr>
          <p:cNvPr id="3" name="Content Placeholder 2"/>
          <p:cNvSpPr>
            <a:spLocks noGrp="1"/>
          </p:cNvSpPr>
          <p:nvPr>
            <p:ph idx="1"/>
          </p:nvPr>
        </p:nvSpPr>
        <p:spPr/>
        <p:txBody>
          <a:bodyPr/>
          <a:lstStyle/>
          <a:p>
            <a:r>
              <a:rPr lang="en-US" dirty="0"/>
              <a:t>Absolute Location</a:t>
            </a:r>
          </a:p>
          <a:p>
            <a:r>
              <a:rPr lang="en-US" dirty="0"/>
              <a:t>Relative Location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Absolute Location</a:t>
            </a:r>
          </a:p>
        </p:txBody>
      </p:sp>
      <p:sp>
        <p:nvSpPr>
          <p:cNvPr id="3" name="Content Placeholder 2"/>
          <p:cNvSpPr>
            <a:spLocks noGrp="1"/>
          </p:cNvSpPr>
          <p:nvPr>
            <p:ph idx="1"/>
          </p:nvPr>
        </p:nvSpPr>
        <p:spPr/>
        <p:txBody>
          <a:bodyPr>
            <a:normAutofit fontScale="85000" lnSpcReduction="20000"/>
          </a:bodyPr>
          <a:lstStyle/>
          <a:p>
            <a:r>
              <a:rPr lang="en-US" dirty="0"/>
              <a:t>Absolute location describes a place using coordinates such as latitude and longitude</a:t>
            </a:r>
          </a:p>
          <a:p>
            <a:r>
              <a:rPr lang="en-US" dirty="0"/>
              <a:t>Notation</a:t>
            </a:r>
          </a:p>
          <a:p>
            <a:pPr lvl="1"/>
            <a:r>
              <a:rPr lang="en-US" dirty="0"/>
              <a:t>Latitude, Longitude</a:t>
            </a:r>
          </a:p>
          <a:p>
            <a:pPr lvl="1"/>
            <a:r>
              <a:rPr lang="en-US" dirty="0"/>
              <a:t>Degrees can be divided into minutes, and minutes can be divided into seconds</a:t>
            </a:r>
          </a:p>
          <a:p>
            <a:pPr lvl="2"/>
            <a:r>
              <a:rPr lang="en-US" dirty="0"/>
              <a:t>EX: Absolute Location of the United States Capitol Building</a:t>
            </a:r>
          </a:p>
          <a:p>
            <a:pPr lvl="3"/>
            <a:r>
              <a:rPr lang="en-US" dirty="0"/>
              <a:t>38</a:t>
            </a:r>
            <a:r>
              <a:rPr lang="en-US" baseline="30000" dirty="0"/>
              <a:t>O</a:t>
            </a:r>
            <a:r>
              <a:rPr lang="en-US" dirty="0"/>
              <a:t> 53 23 N, 77</a:t>
            </a:r>
            <a:r>
              <a:rPr lang="en-US" baseline="30000" dirty="0"/>
              <a:t>O</a:t>
            </a:r>
            <a:r>
              <a:rPr lang="en-US" dirty="0"/>
              <a:t> 0 32 W</a:t>
            </a:r>
          </a:p>
          <a:p>
            <a:pPr lvl="1"/>
            <a:r>
              <a:rPr lang="en-US" dirty="0"/>
              <a:t>Equator is 0</a:t>
            </a:r>
            <a:r>
              <a:rPr lang="en-US" baseline="30000" dirty="0"/>
              <a:t>O</a:t>
            </a:r>
            <a:r>
              <a:rPr lang="en-US" dirty="0"/>
              <a:t> Latitude</a:t>
            </a:r>
          </a:p>
          <a:p>
            <a:pPr lvl="1"/>
            <a:r>
              <a:rPr lang="en-US" dirty="0"/>
              <a:t>North and South Poles are 90</a:t>
            </a:r>
            <a:r>
              <a:rPr lang="en-US" baseline="30000" dirty="0"/>
              <a:t>O</a:t>
            </a:r>
            <a:r>
              <a:rPr lang="en-US" dirty="0"/>
              <a:t> latitude </a:t>
            </a:r>
          </a:p>
          <a:p>
            <a:pPr lvl="1"/>
            <a:r>
              <a:rPr lang="en-US" dirty="0"/>
              <a:t>Prime Meridian is 0</a:t>
            </a:r>
            <a:r>
              <a:rPr lang="en-US" baseline="30000" dirty="0"/>
              <a:t>O</a:t>
            </a:r>
            <a:endParaRPr lang="en-US" dirty="0"/>
          </a:p>
          <a:p>
            <a:pPr lvl="2"/>
            <a:r>
              <a:rPr lang="en-US" dirty="0"/>
              <a:t>When invented, helped British sea captains locate how far east or west they were of </a:t>
            </a:r>
            <a:r>
              <a:rPr lang="en-US" dirty="0" err="1"/>
              <a:t>Britian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Time Zones</a:t>
            </a:r>
          </a:p>
        </p:txBody>
      </p:sp>
      <p:sp>
        <p:nvSpPr>
          <p:cNvPr id="3" name="Content Placeholder 2"/>
          <p:cNvSpPr>
            <a:spLocks noGrp="1"/>
          </p:cNvSpPr>
          <p:nvPr>
            <p:ph idx="1"/>
          </p:nvPr>
        </p:nvSpPr>
        <p:spPr/>
        <p:txBody>
          <a:bodyPr>
            <a:normAutofit lnSpcReduction="10000"/>
          </a:bodyPr>
          <a:lstStyle/>
          <a:p>
            <a:r>
              <a:rPr lang="en-US" dirty="0"/>
              <a:t>Divided up into 15 degree wide longitudinal zones around the world</a:t>
            </a:r>
          </a:p>
          <a:p>
            <a:pPr lvl="1"/>
            <a:r>
              <a:rPr lang="en-US" dirty="0"/>
              <a:t>Because 360(degrees in a rotation)/24(hours in a day)= 15</a:t>
            </a:r>
          </a:p>
          <a:p>
            <a:pPr lvl="1"/>
            <a:r>
              <a:rPr lang="en-US" dirty="0"/>
              <a:t>Dividing lines between time zones often follow political boundaries, and can occasionally follow local area divisions</a:t>
            </a:r>
          </a:p>
          <a:p>
            <a:r>
              <a:rPr lang="en-US" dirty="0"/>
              <a:t>Were created during the era of transcontinental railways to standardize time across long east-west train lines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Site and Situation</a:t>
            </a:r>
          </a:p>
        </p:txBody>
      </p:sp>
      <p:sp>
        <p:nvSpPr>
          <p:cNvPr id="3" name="Content Placeholder 2"/>
          <p:cNvSpPr>
            <a:spLocks noGrp="1"/>
          </p:cNvSpPr>
          <p:nvPr>
            <p:ph idx="1"/>
          </p:nvPr>
        </p:nvSpPr>
        <p:spPr/>
        <p:txBody>
          <a:bodyPr>
            <a:normAutofit/>
          </a:bodyPr>
          <a:lstStyle/>
          <a:p>
            <a:r>
              <a:rPr lang="en-US" dirty="0"/>
              <a:t>Site</a:t>
            </a:r>
          </a:p>
          <a:p>
            <a:pPr lvl="1"/>
            <a:r>
              <a:rPr lang="en-US" dirty="0"/>
              <a:t>The physical characteristics of a place</a:t>
            </a:r>
          </a:p>
          <a:p>
            <a:pPr lvl="2"/>
            <a:r>
              <a:rPr lang="en-US" dirty="0"/>
              <a:t>EX: The Acropolis is located on elevated ground</a:t>
            </a:r>
          </a:p>
          <a:p>
            <a:r>
              <a:rPr lang="en-US" dirty="0"/>
              <a:t>Situation</a:t>
            </a:r>
          </a:p>
          <a:p>
            <a:pPr lvl="1"/>
            <a:r>
              <a:rPr lang="en-US" dirty="0"/>
              <a:t>The place’s interrelatedness with other places</a:t>
            </a:r>
          </a:p>
          <a:p>
            <a:pPr lvl="2"/>
            <a:r>
              <a:rPr lang="en-US" dirty="0" smtClean="0"/>
              <a:t>EX. </a:t>
            </a:r>
            <a:r>
              <a:rPr lang="en-US" b="1" dirty="0" smtClean="0"/>
              <a:t>The </a:t>
            </a:r>
            <a:r>
              <a:rPr lang="en-US" b="1" dirty="0" smtClean="0"/>
              <a:t>Situation of </a:t>
            </a:r>
            <a:r>
              <a:rPr lang="en-US" b="1" dirty="0" smtClean="0"/>
              <a:t>Oxford</a:t>
            </a:r>
            <a:r>
              <a:rPr lang="en-US" dirty="0" smtClean="0"/>
              <a:t/>
            </a:r>
            <a:br>
              <a:rPr lang="en-US" dirty="0" smtClean="0"/>
            </a:br>
            <a:r>
              <a:rPr lang="en-US" dirty="0" smtClean="0"/>
              <a:t>The settlement of </a:t>
            </a:r>
            <a:r>
              <a:rPr lang="en-US" dirty="0" smtClean="0"/>
              <a:t>Oxford </a:t>
            </a:r>
            <a:r>
              <a:rPr lang="en-US" dirty="0" smtClean="0"/>
              <a:t>is situated approximately 17miles to the North West of Cambridge and is about 5 miles east of the market town of Huntingdon.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Distance</a:t>
            </a:r>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a:t>Distance can be regarded in both absolute and relative terms like scale and location</a:t>
            </a:r>
          </a:p>
          <a:p>
            <a:pPr lvl="1"/>
            <a:r>
              <a:rPr lang="en-US" dirty="0"/>
              <a:t>Linear absolute distance can be measured as Euclidean distance, the straight line of distance from one point to another</a:t>
            </a:r>
          </a:p>
          <a:p>
            <a:r>
              <a:rPr lang="en-US" dirty="0"/>
              <a:t>Geographers often use the concept of distance decay to explain relative distance</a:t>
            </a:r>
          </a:p>
          <a:p>
            <a:pPr lvl="1"/>
            <a:r>
              <a:rPr lang="en-US" dirty="0"/>
              <a:t>Distance decay is a concept that states the further away different places are from a place of origin, the less likely interaction will be with the original place</a:t>
            </a:r>
          </a:p>
          <a:p>
            <a:pPr lvl="1"/>
            <a:r>
              <a:rPr lang="en-US" dirty="0"/>
              <a:t>Relative distance is expressed by the principle of </a:t>
            </a:r>
            <a:r>
              <a:rPr lang="en-US" b="1" dirty="0" err="1"/>
              <a:t>Tobler’s</a:t>
            </a:r>
            <a:r>
              <a:rPr lang="en-US" b="1" dirty="0"/>
              <a:t> Law </a:t>
            </a:r>
            <a:r>
              <a:rPr lang="en-US" dirty="0"/>
              <a:t>which states that all places are interrelated, but closer places are </a:t>
            </a:r>
            <a:r>
              <a:rPr lang="en-US" u="sng" dirty="0"/>
              <a:t>more related than further ones</a:t>
            </a:r>
          </a:p>
          <a:p>
            <a:pPr lvl="2"/>
            <a:r>
              <a:rPr lang="en-US" dirty="0"/>
              <a:t>When the length of distance becomes a factor that inhibits the interaction between two points, this is known as the friction of distance</a:t>
            </a:r>
          </a:p>
          <a:p>
            <a:pPr lvl="3"/>
            <a:r>
              <a:rPr lang="en-US" dirty="0"/>
              <a:t>EX: When the time and cost of moving a product prevents it from being sold in far away locations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Space-Time Compression</a:t>
            </a:r>
          </a:p>
        </p:txBody>
      </p:sp>
      <p:sp>
        <p:nvSpPr>
          <p:cNvPr id="3" name="Content Placeholder 2"/>
          <p:cNvSpPr>
            <a:spLocks noGrp="1"/>
          </p:cNvSpPr>
          <p:nvPr>
            <p:ph idx="1"/>
          </p:nvPr>
        </p:nvSpPr>
        <p:spPr/>
        <p:txBody>
          <a:bodyPr>
            <a:normAutofit/>
          </a:bodyPr>
          <a:lstStyle/>
          <a:p>
            <a:r>
              <a:rPr lang="en-US" dirty="0"/>
              <a:t>Space-Time Compression is the decreased time and relative distance between places</a:t>
            </a:r>
          </a:p>
          <a:p>
            <a:pPr lvl="1"/>
            <a:r>
              <a:rPr lang="en-US" dirty="0"/>
              <a:t>Technology can reduce the relative distance between places</a:t>
            </a:r>
          </a:p>
          <a:p>
            <a:pPr lvl="2"/>
            <a:r>
              <a:rPr lang="en-US" dirty="0"/>
              <a:t>Transportation such as airplanes or trains can reduce travel time between two distant points and, as a result, increase their interaction</a:t>
            </a:r>
          </a:p>
          <a:p>
            <a:pPr lvl="2"/>
            <a:r>
              <a:rPr lang="en-US" dirty="0"/>
              <a:t>The Internet can also influence space-time compression</a:t>
            </a:r>
          </a:p>
          <a:p>
            <a:pPr lvl="3"/>
            <a:r>
              <a:rPr lang="en-US" dirty="0"/>
              <a:t>The Internet allows people to communicate with people they otherwise wouldn't be able to communicate with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81000" y="381000"/>
            <a:ext cx="8458200" cy="685800"/>
          </a:xfrm>
        </p:spPr>
        <p:txBody>
          <a:bodyPr>
            <a:normAutofit fontScale="90000"/>
          </a:bodyPr>
          <a:lstStyle/>
          <a:p>
            <a:r>
              <a:rPr lang="en-US" sz="4000" dirty="0">
                <a:solidFill>
                  <a:srgbClr val="FF0000"/>
                </a:solidFill>
              </a:rPr>
              <a:t>Space-Time Compression, 1492–1962 </a:t>
            </a:r>
          </a:p>
        </p:txBody>
      </p:sp>
      <p:sp>
        <p:nvSpPr>
          <p:cNvPr id="23557" name="Text Box 5"/>
          <p:cNvSpPr txBox="1">
            <a:spLocks noChangeArrowheads="1"/>
          </p:cNvSpPr>
          <p:nvPr/>
        </p:nvSpPr>
        <p:spPr bwMode="auto">
          <a:xfrm>
            <a:off x="457200" y="6096000"/>
            <a:ext cx="8169275" cy="581025"/>
          </a:xfrm>
          <a:prstGeom prst="rect">
            <a:avLst/>
          </a:prstGeom>
          <a:noFill/>
          <a:ln w="9525">
            <a:noFill/>
            <a:miter lim="800000"/>
            <a:headEnd/>
            <a:tailEnd/>
          </a:ln>
          <a:effectLst/>
        </p:spPr>
        <p:txBody>
          <a:bodyPr>
            <a:spAutoFit/>
          </a:bodyPr>
          <a:lstStyle/>
          <a:p>
            <a:pPr marL="1023938" indent="-1023938"/>
            <a:r>
              <a:rPr lang="en-US" sz="1600"/>
              <a:t>Fig. 1-20: The times required to cross the Atlantic, or orbit the Earth, illustrate how transport improvements have shrunk the world.</a:t>
            </a:r>
          </a:p>
        </p:txBody>
      </p:sp>
      <p:pic>
        <p:nvPicPr>
          <p:cNvPr id="23561" name="Picture 9"/>
          <p:cNvPicPr>
            <a:picLocks noGrp="1" noChangeAspect="1" noChangeArrowheads="1"/>
          </p:cNvPicPr>
          <p:nvPr>
            <p:ph idx="1"/>
          </p:nvPr>
        </p:nvPicPr>
        <p:blipFill>
          <a:blip r:embed="rId3" cstate="print"/>
          <a:srcRect/>
          <a:stretch>
            <a:fillRect/>
          </a:stretch>
        </p:blipFill>
        <p:spPr>
          <a:xfrm>
            <a:off x="2362200" y="1295400"/>
            <a:ext cx="4648200" cy="4648200"/>
          </a:xfr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solidFill>
                  <a:srgbClr val="FF0000"/>
                </a:solidFill>
              </a:rPr>
              <a:t>Spatial Interactions</a:t>
            </a:r>
          </a:p>
        </p:txBody>
      </p:sp>
      <p:sp>
        <p:nvSpPr>
          <p:cNvPr id="3" name="Content Placeholder 2"/>
          <p:cNvSpPr>
            <a:spLocks noGrp="1"/>
          </p:cNvSpPr>
          <p:nvPr>
            <p:ph idx="1"/>
          </p:nvPr>
        </p:nvSpPr>
        <p:spPr/>
        <p:txBody>
          <a:bodyPr/>
          <a:lstStyle/>
          <a:p>
            <a:r>
              <a:rPr lang="en-US" dirty="0"/>
              <a:t>Pattern</a:t>
            </a:r>
          </a:p>
          <a:p>
            <a:pPr lvl="1"/>
            <a:r>
              <a:rPr lang="en-US" dirty="0"/>
              <a:t>Land survey patterns</a:t>
            </a:r>
          </a:p>
          <a:p>
            <a:r>
              <a:rPr lang="en-US" dirty="0"/>
              <a:t>Diffusion Patterns</a:t>
            </a:r>
          </a:p>
          <a:p>
            <a:r>
              <a:rPr lang="en-US" dirty="0"/>
              <a:t>Density</a:t>
            </a:r>
          </a:p>
          <a:p>
            <a:r>
              <a:rPr lang="en-US" dirty="0"/>
              <a:t>Central Places</a:t>
            </a:r>
          </a:p>
          <a:p>
            <a:r>
              <a:rPr lang="en-US" dirty="0"/>
              <a:t>Core and Periphery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Pattern</a:t>
            </a:r>
          </a:p>
        </p:txBody>
      </p:sp>
      <p:sp>
        <p:nvSpPr>
          <p:cNvPr id="3" name="Content Placeholder 2"/>
          <p:cNvSpPr>
            <a:spLocks noGrp="1"/>
          </p:cNvSpPr>
          <p:nvPr>
            <p:ph idx="1"/>
          </p:nvPr>
        </p:nvSpPr>
        <p:spPr/>
        <p:txBody>
          <a:bodyPr>
            <a:normAutofit fontScale="92500" lnSpcReduction="20000"/>
          </a:bodyPr>
          <a:lstStyle/>
          <a:p>
            <a:r>
              <a:rPr lang="en-US" dirty="0"/>
              <a:t>Various Terms</a:t>
            </a:r>
          </a:p>
          <a:p>
            <a:pPr lvl="1"/>
            <a:r>
              <a:rPr lang="en-US" dirty="0"/>
              <a:t>Cluster- objects are grouped together on the earth’s surface</a:t>
            </a:r>
          </a:p>
          <a:p>
            <a:pPr lvl="1"/>
            <a:r>
              <a:rPr lang="en-US" dirty="0"/>
              <a:t>Agglomeration- when clustering occurs purposefully around a central point or an economic growth pole</a:t>
            </a:r>
          </a:p>
          <a:p>
            <a:pPr lvl="1"/>
            <a:r>
              <a:rPr lang="en-US" dirty="0"/>
              <a:t>Random pattern- no reason for a particular distribution of  a spatial phenomenon</a:t>
            </a:r>
          </a:p>
          <a:p>
            <a:pPr lvl="1"/>
            <a:r>
              <a:rPr lang="en-US" dirty="0"/>
              <a:t>Scattered- objects that are normally ordered but appear dispersed</a:t>
            </a:r>
          </a:p>
          <a:p>
            <a:r>
              <a:rPr lang="en-US" dirty="0"/>
              <a:t>If a pattern is in a straight line it is linear and if it is wavy it is sinuous(think sine curve)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Space and Place</a:t>
            </a:r>
          </a:p>
        </p:txBody>
      </p:sp>
      <p:sp>
        <p:nvSpPr>
          <p:cNvPr id="3" name="Content Placeholder 2"/>
          <p:cNvSpPr>
            <a:spLocks noGrp="1"/>
          </p:cNvSpPr>
          <p:nvPr>
            <p:ph idx="1"/>
          </p:nvPr>
        </p:nvSpPr>
        <p:spPr/>
        <p:txBody>
          <a:bodyPr>
            <a:normAutofit fontScale="77500" lnSpcReduction="20000"/>
          </a:bodyPr>
          <a:lstStyle/>
          <a:p>
            <a:r>
              <a:rPr lang="en-US" dirty="0"/>
              <a:t>Space refers to the geometric surface of the earth</a:t>
            </a:r>
          </a:p>
          <a:p>
            <a:r>
              <a:rPr lang="en-US" dirty="0"/>
              <a:t>Place is an area of bounded space that is viewed as significant </a:t>
            </a:r>
          </a:p>
          <a:p>
            <a:pPr lvl="1"/>
            <a:r>
              <a:rPr lang="en-US" dirty="0"/>
              <a:t>When this is recognized, we normally assign a toponym (place name)</a:t>
            </a:r>
          </a:p>
          <a:p>
            <a:r>
              <a:rPr lang="en-US" dirty="0"/>
              <a:t>Places change over time</a:t>
            </a:r>
          </a:p>
          <a:p>
            <a:pPr lvl="1"/>
            <a:r>
              <a:rPr lang="en-US" dirty="0"/>
              <a:t>Sequent occupancy- the succession of groups and cultural influences throughout a place’s history</a:t>
            </a:r>
          </a:p>
          <a:p>
            <a:r>
              <a:rPr lang="en-US" dirty="0"/>
              <a:t>Place specificity</a:t>
            </a:r>
          </a:p>
          <a:p>
            <a:pPr lvl="1"/>
            <a:r>
              <a:rPr lang="en-US" dirty="0"/>
              <a:t>EX: the place specificity of Santa Fe, New Mexico, is a complex mix of multiple Native American, Spanish colonial, and modern American influences based on past and current societal influences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Township and </a:t>
            </a:r>
            <a:r>
              <a:rPr lang="en-US" dirty="0" smtClean="0">
                <a:solidFill>
                  <a:srgbClr val="FF0000"/>
                </a:solidFill>
              </a:rPr>
              <a:t>Range Patterns</a:t>
            </a:r>
            <a:endParaRPr lang="en-US" dirty="0">
              <a:solidFill>
                <a:srgbClr val="FF0000"/>
              </a:solidFill>
            </a:endParaRPr>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a:t>After the 1830s, new technology allowed surveyors to divide the land based on lines of longitude and latitude</a:t>
            </a:r>
          </a:p>
          <a:p>
            <a:pPr lvl="1"/>
            <a:r>
              <a:rPr lang="en-US" dirty="0"/>
              <a:t>This produced the geometric shape to many western states of the United States</a:t>
            </a:r>
          </a:p>
          <a:p>
            <a:pPr lvl="2"/>
            <a:r>
              <a:rPr lang="en-US" dirty="0"/>
              <a:t>Nevada, Utah, Colorado, Wyoming etc…</a:t>
            </a:r>
          </a:p>
        </p:txBody>
      </p:sp>
      <p:pic>
        <p:nvPicPr>
          <p:cNvPr id="31746" name="Picture 2" descr="http://i.infopls.com/images/states_imgmap.gif"/>
          <p:cNvPicPr>
            <a:picLocks noChangeAspect="1" noChangeArrowheads="1"/>
          </p:cNvPicPr>
          <p:nvPr/>
        </p:nvPicPr>
        <p:blipFill>
          <a:blip r:embed="rId3" cstate="print"/>
          <a:srcRect l="6667" t="19394" r="61667" b="34545"/>
          <a:stretch>
            <a:fillRect/>
          </a:stretch>
        </p:blipFill>
        <p:spPr bwMode="auto">
          <a:xfrm>
            <a:off x="5029200" y="1905000"/>
            <a:ext cx="3429000" cy="3429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Long </a:t>
            </a:r>
            <a:r>
              <a:rPr lang="en-US" dirty="0" smtClean="0">
                <a:solidFill>
                  <a:srgbClr val="FF0000"/>
                </a:solidFill>
              </a:rPr>
              <a:t>Lots Patterns</a:t>
            </a:r>
            <a:endParaRPr lang="en-US" dirty="0">
              <a:solidFill>
                <a:srgbClr val="FF0000"/>
              </a:solidFill>
            </a:endParaRPr>
          </a:p>
        </p:txBody>
      </p:sp>
      <p:sp>
        <p:nvSpPr>
          <p:cNvPr id="3" name="Content Placeholder 2"/>
          <p:cNvSpPr>
            <a:spLocks noGrp="1"/>
          </p:cNvSpPr>
          <p:nvPr>
            <p:ph idx="1"/>
          </p:nvPr>
        </p:nvSpPr>
        <p:spPr>
          <a:xfrm>
            <a:off x="457200" y="1600200"/>
            <a:ext cx="4114800" cy="4525963"/>
          </a:xfrm>
        </p:spPr>
        <p:txBody>
          <a:bodyPr/>
          <a:lstStyle/>
          <a:p>
            <a:r>
              <a:rPr lang="en-US" dirty="0"/>
              <a:t>Former French colonial areas such as Quebec and Louisiana have long-lot patterns</a:t>
            </a:r>
          </a:p>
          <a:p>
            <a:pPr lvl="1"/>
            <a:r>
              <a:rPr lang="en-US" dirty="0"/>
              <a:t>These have a narrow frontage along a road or waterway with a long lot shape behind</a:t>
            </a:r>
          </a:p>
        </p:txBody>
      </p:sp>
      <p:pic>
        <p:nvPicPr>
          <p:cNvPr id="32770" name="Picture 2" descr="http://cdn.lightgalleries.net/4bd5ebfc5c408/images/TM_LS_4968_22-2.jpg"/>
          <p:cNvPicPr>
            <a:picLocks noChangeAspect="1" noChangeArrowheads="1"/>
          </p:cNvPicPr>
          <p:nvPr/>
        </p:nvPicPr>
        <p:blipFill>
          <a:blip r:embed="rId3" cstate="print"/>
          <a:srcRect/>
          <a:stretch>
            <a:fillRect/>
          </a:stretch>
        </p:blipFill>
        <p:spPr bwMode="auto">
          <a:xfrm>
            <a:off x="4800600" y="1524000"/>
            <a:ext cx="4343400" cy="4648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Diffusion Patterns</a:t>
            </a:r>
          </a:p>
        </p:txBody>
      </p:sp>
      <p:sp>
        <p:nvSpPr>
          <p:cNvPr id="3" name="Content Placeholder 2"/>
          <p:cNvSpPr>
            <a:spLocks noGrp="1"/>
          </p:cNvSpPr>
          <p:nvPr>
            <p:ph idx="1"/>
          </p:nvPr>
        </p:nvSpPr>
        <p:spPr/>
        <p:txBody>
          <a:bodyPr/>
          <a:lstStyle/>
          <a:p>
            <a:r>
              <a:rPr lang="en-US" dirty="0"/>
              <a:t>There are various ways and patterns in which human phenomena diffuse spatially or spread across the earth’s surface</a:t>
            </a:r>
          </a:p>
          <a:p>
            <a:pPr lvl="1"/>
            <a:r>
              <a:rPr lang="en-US" dirty="0"/>
              <a:t>Most often we examine how culture, ideas, or technology spread from a point of origin to other parts of the world</a:t>
            </a:r>
          </a:p>
          <a:p>
            <a:pPr lvl="1"/>
            <a:r>
              <a:rPr lang="en-US" dirty="0"/>
              <a:t>That point of origin or place of innovation can be called a hearth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Expansion Diffusion</a:t>
            </a:r>
          </a:p>
        </p:txBody>
      </p:sp>
      <p:sp>
        <p:nvSpPr>
          <p:cNvPr id="3" name="Content Placeholder 2"/>
          <p:cNvSpPr>
            <a:spLocks noGrp="1"/>
          </p:cNvSpPr>
          <p:nvPr>
            <p:ph idx="1"/>
          </p:nvPr>
        </p:nvSpPr>
        <p:spPr>
          <a:xfrm>
            <a:off x="457200" y="1600200"/>
            <a:ext cx="4114800" cy="4525963"/>
          </a:xfrm>
        </p:spPr>
        <p:txBody>
          <a:bodyPr/>
          <a:lstStyle/>
          <a:p>
            <a:r>
              <a:rPr lang="en-US" dirty="0"/>
              <a:t>Originates in a central place and expands outwards in all directions.</a:t>
            </a:r>
          </a:p>
          <a:p>
            <a:pPr lvl="1"/>
            <a:r>
              <a:rPr lang="en-US" dirty="0"/>
              <a:t>Distance does not have to be equal in all directions</a:t>
            </a:r>
          </a:p>
        </p:txBody>
      </p:sp>
      <p:sp>
        <p:nvSpPr>
          <p:cNvPr id="4" name="Oval 3"/>
          <p:cNvSpPr/>
          <p:nvPr/>
        </p:nvSpPr>
        <p:spPr>
          <a:xfrm>
            <a:off x="6553200" y="3276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0"/>
          </p:cNvCxnSpPr>
          <p:nvPr/>
        </p:nvCxnSpPr>
        <p:spPr>
          <a:xfrm flipV="1">
            <a:off x="6705600" y="2819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7"/>
          </p:cNvCxnSpPr>
          <p:nvPr/>
        </p:nvCxnSpPr>
        <p:spPr>
          <a:xfrm flipV="1">
            <a:off x="6813363" y="2819400"/>
            <a:ext cx="425637" cy="501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p:cNvCxnSpPr>
          <p:nvPr/>
        </p:nvCxnSpPr>
        <p:spPr>
          <a:xfrm>
            <a:off x="6858000" y="3429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5"/>
          </p:cNvCxnSpPr>
          <p:nvPr/>
        </p:nvCxnSpPr>
        <p:spPr>
          <a:xfrm>
            <a:off x="6813363" y="3536763"/>
            <a:ext cx="349437" cy="27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4"/>
          </p:cNvCxnSpPr>
          <p:nvPr/>
        </p:nvCxnSpPr>
        <p:spPr>
          <a:xfrm>
            <a:off x="6705600" y="3581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p:cNvCxnSpPr>
          <p:nvPr/>
        </p:nvCxnSpPr>
        <p:spPr>
          <a:xfrm flipH="1">
            <a:off x="6172200" y="3536763"/>
            <a:ext cx="425637" cy="501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p:cNvCxnSpPr>
          <p:nvPr/>
        </p:nvCxnSpPr>
        <p:spPr>
          <a:xfrm flipH="1">
            <a:off x="6324600" y="34290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1"/>
          </p:cNvCxnSpPr>
          <p:nvPr/>
        </p:nvCxnSpPr>
        <p:spPr>
          <a:xfrm flipH="1" flipV="1">
            <a:off x="6324600" y="3124200"/>
            <a:ext cx="273237" cy="197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Hierarchal Diffusion</a:t>
            </a:r>
          </a:p>
        </p:txBody>
      </p:sp>
      <p:sp>
        <p:nvSpPr>
          <p:cNvPr id="3" name="Content Placeholder 2"/>
          <p:cNvSpPr>
            <a:spLocks noGrp="1"/>
          </p:cNvSpPr>
          <p:nvPr>
            <p:ph idx="1"/>
          </p:nvPr>
        </p:nvSpPr>
        <p:spPr>
          <a:xfrm>
            <a:off x="457200" y="1600200"/>
            <a:ext cx="4114800" cy="4525963"/>
          </a:xfrm>
        </p:spPr>
        <p:txBody>
          <a:bodyPr/>
          <a:lstStyle/>
          <a:p>
            <a:r>
              <a:rPr lang="en-US" dirty="0"/>
              <a:t>Originates in a first-order location and later moves to second-order locations, which move to tertiary-order locations, which move to…</a:t>
            </a:r>
          </a:p>
          <a:p>
            <a:pPr lvl="1"/>
            <a:r>
              <a:rPr lang="en-US" dirty="0"/>
              <a:t>Endless cycle</a:t>
            </a:r>
          </a:p>
        </p:txBody>
      </p:sp>
      <p:sp>
        <p:nvSpPr>
          <p:cNvPr id="4" name="Oval 3"/>
          <p:cNvSpPr/>
          <p:nvPr/>
        </p:nvSpPr>
        <p:spPr>
          <a:xfrm>
            <a:off x="64770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4"/>
          </p:cNvCxnSpPr>
          <p:nvPr/>
        </p:nvCxnSpPr>
        <p:spPr>
          <a:xfrm>
            <a:off x="6629400" y="2286000"/>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400800" y="3124200"/>
            <a:ext cx="5334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3"/>
          </p:cNvCxnSpPr>
          <p:nvPr/>
        </p:nvCxnSpPr>
        <p:spPr>
          <a:xfrm flipH="1">
            <a:off x="6096000" y="3514445"/>
            <a:ext cx="382915" cy="295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5"/>
          </p:cNvCxnSpPr>
          <p:nvPr/>
        </p:nvCxnSpPr>
        <p:spPr>
          <a:xfrm>
            <a:off x="6856085" y="3514445"/>
            <a:ext cx="382915" cy="295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15000" y="3810000"/>
            <a:ext cx="609600" cy="609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10400" y="3810000"/>
            <a:ext cx="609600" cy="609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0" idx="3"/>
          </p:cNvCxnSpPr>
          <p:nvPr/>
        </p:nvCxnSpPr>
        <p:spPr>
          <a:xfrm flipH="1">
            <a:off x="5257800" y="4330326"/>
            <a:ext cx="546474"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4"/>
          </p:cNvCxnSpPr>
          <p:nvPr/>
        </p:nvCxnSpPr>
        <p:spPr>
          <a:xfrm>
            <a:off x="6019800" y="4419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0" idx="5"/>
          </p:cNvCxnSpPr>
          <p:nvPr/>
        </p:nvCxnSpPr>
        <p:spPr>
          <a:xfrm>
            <a:off x="6235326" y="4330326"/>
            <a:ext cx="317874"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3"/>
          </p:cNvCxnSpPr>
          <p:nvPr/>
        </p:nvCxnSpPr>
        <p:spPr>
          <a:xfrm flipH="1">
            <a:off x="6934200" y="4330326"/>
            <a:ext cx="165474"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4"/>
          </p:cNvCxnSpPr>
          <p:nvPr/>
        </p:nvCxnSpPr>
        <p:spPr>
          <a:xfrm>
            <a:off x="7315200" y="44196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1" idx="5"/>
          </p:cNvCxnSpPr>
          <p:nvPr/>
        </p:nvCxnSpPr>
        <p:spPr>
          <a:xfrm>
            <a:off x="7530726" y="4330326"/>
            <a:ext cx="317874" cy="394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Relocation Diffusion</a:t>
            </a:r>
          </a:p>
        </p:txBody>
      </p:sp>
      <p:sp>
        <p:nvSpPr>
          <p:cNvPr id="3" name="Content Placeholder 2"/>
          <p:cNvSpPr>
            <a:spLocks noGrp="1"/>
          </p:cNvSpPr>
          <p:nvPr>
            <p:ph idx="1"/>
          </p:nvPr>
        </p:nvSpPr>
        <p:spPr>
          <a:xfrm>
            <a:off x="457200" y="1600200"/>
            <a:ext cx="4114800" cy="4525963"/>
          </a:xfrm>
        </p:spPr>
        <p:txBody>
          <a:bodyPr/>
          <a:lstStyle/>
          <a:p>
            <a:r>
              <a:rPr lang="en-US" dirty="0"/>
              <a:t>Begins at a point of origin and then crosses a significant physical barrier, and later relocates on the other side</a:t>
            </a:r>
          </a:p>
          <a:p>
            <a:pPr lvl="1"/>
            <a:r>
              <a:rPr lang="en-US" dirty="0"/>
              <a:t>Can often influence and modify the items being diffused</a:t>
            </a:r>
          </a:p>
        </p:txBody>
      </p:sp>
      <p:sp>
        <p:nvSpPr>
          <p:cNvPr id="4" name="Isosceles Triangle 3"/>
          <p:cNvSpPr/>
          <p:nvPr/>
        </p:nvSpPr>
        <p:spPr>
          <a:xfrm>
            <a:off x="6400800" y="2819400"/>
            <a:ext cx="1219200" cy="1143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674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848600" y="2514600"/>
            <a:ext cx="228600" cy="228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a:off x="6019800" y="1752600"/>
            <a:ext cx="1905000" cy="1524000"/>
          </a:xfrm>
          <a:prstGeom prst="arc">
            <a:avLst>
              <a:gd name="adj1" fmla="val 10693897"/>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Contagious Diffusion</a:t>
            </a:r>
          </a:p>
        </p:txBody>
      </p:sp>
      <p:sp>
        <p:nvSpPr>
          <p:cNvPr id="3" name="Content Placeholder 2"/>
          <p:cNvSpPr>
            <a:spLocks noGrp="1"/>
          </p:cNvSpPr>
          <p:nvPr>
            <p:ph idx="1"/>
          </p:nvPr>
        </p:nvSpPr>
        <p:spPr>
          <a:xfrm>
            <a:off x="457200" y="1600200"/>
            <a:ext cx="4114800" cy="4525963"/>
          </a:xfrm>
        </p:spPr>
        <p:txBody>
          <a:bodyPr/>
          <a:lstStyle/>
          <a:p>
            <a:r>
              <a:rPr lang="en-US" dirty="0"/>
              <a:t>Begins at a point of origin, then moves outward to nearby locations, especially on adjoining transportation lines</a:t>
            </a:r>
          </a:p>
          <a:p>
            <a:pPr lvl="1"/>
            <a:r>
              <a:rPr lang="en-US" dirty="0"/>
              <a:t>EX: Disease</a:t>
            </a:r>
          </a:p>
          <a:p>
            <a:pPr lvl="1"/>
            <a:r>
              <a:rPr lang="en-US" dirty="0"/>
              <a:t>EX2: News in rural areas</a:t>
            </a:r>
          </a:p>
        </p:txBody>
      </p:sp>
      <p:sp>
        <p:nvSpPr>
          <p:cNvPr id="4" name="Oval 3"/>
          <p:cNvSpPr/>
          <p:nvPr/>
        </p:nvSpPr>
        <p:spPr>
          <a:xfrm>
            <a:off x="5181600" y="1676400"/>
            <a:ext cx="304800" cy="304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62600" y="2057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43600" y="2438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0800" y="2895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4" idx="1"/>
            <a:endCxn id="7" idx="5"/>
          </p:cNvCxnSpPr>
          <p:nvPr/>
        </p:nvCxnSpPr>
        <p:spPr>
          <a:xfrm>
            <a:off x="5226237" y="1721037"/>
            <a:ext cx="1434726" cy="1434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1981200"/>
            <a:ext cx="1524000" cy="1600200"/>
          </a:xfrm>
          <a:prstGeom prst="straightConnector1">
            <a:avLst/>
          </a:prstGeom>
          <a:ln>
            <a:solidFill>
              <a:srgbClr val="00B050"/>
            </a:solidFill>
            <a:tailEnd type="arrow"/>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Stimulus Diffusion</a:t>
            </a:r>
          </a:p>
        </p:txBody>
      </p:sp>
      <p:sp>
        <p:nvSpPr>
          <p:cNvPr id="3" name="Content Placeholder 2"/>
          <p:cNvSpPr>
            <a:spLocks noGrp="1"/>
          </p:cNvSpPr>
          <p:nvPr>
            <p:ph idx="1"/>
          </p:nvPr>
        </p:nvSpPr>
        <p:spPr>
          <a:xfrm>
            <a:off x="457200" y="1600200"/>
            <a:ext cx="4114800" cy="4525963"/>
          </a:xfrm>
        </p:spPr>
        <p:txBody>
          <a:bodyPr/>
          <a:lstStyle/>
          <a:p>
            <a:r>
              <a:rPr lang="en-US" dirty="0"/>
              <a:t>A general or underlying principle diffuses and then stimulates the creation of new products or ideas</a:t>
            </a:r>
          </a:p>
        </p:txBody>
      </p:sp>
      <p:sp>
        <p:nvSpPr>
          <p:cNvPr id="4" name="Oval 3"/>
          <p:cNvSpPr/>
          <p:nvPr/>
        </p:nvSpPr>
        <p:spPr>
          <a:xfrm>
            <a:off x="4953000" y="2514600"/>
            <a:ext cx="381000"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150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246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342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4" idx="6"/>
          </p:cNvCxnSpPr>
          <p:nvPr/>
        </p:nvCxnSpPr>
        <p:spPr>
          <a:xfrm>
            <a:off x="5334000" y="2705100"/>
            <a:ext cx="20574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 idx="4"/>
          </p:cNvCxnSpPr>
          <p:nvPr/>
        </p:nvCxnSpPr>
        <p:spPr>
          <a:xfrm flipV="1">
            <a:off x="5867400" y="2362200"/>
            <a:ext cx="38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6" idx="4"/>
          </p:cNvCxnSpPr>
          <p:nvPr/>
        </p:nvCxnSpPr>
        <p:spPr>
          <a:xfrm flipH="1" flipV="1">
            <a:off x="6515100" y="2362200"/>
            <a:ext cx="38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4"/>
          </p:cNvCxnSpPr>
          <p:nvPr/>
        </p:nvCxnSpPr>
        <p:spPr>
          <a:xfrm flipH="1" flipV="1">
            <a:off x="7124700" y="2362200"/>
            <a:ext cx="381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43600" y="1600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77000" y="1600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86600" y="1600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Density</a:t>
            </a:r>
          </a:p>
        </p:txBody>
      </p:sp>
      <p:sp>
        <p:nvSpPr>
          <p:cNvPr id="3" name="Content Placeholder 2"/>
          <p:cNvSpPr>
            <a:spLocks noGrp="1"/>
          </p:cNvSpPr>
          <p:nvPr>
            <p:ph idx="1"/>
          </p:nvPr>
        </p:nvSpPr>
        <p:spPr/>
        <p:txBody>
          <a:bodyPr/>
          <a:lstStyle/>
          <a:p>
            <a:r>
              <a:rPr lang="en-US" dirty="0"/>
              <a:t>Number of objects per square unit of distance is known as arithmetic density</a:t>
            </a:r>
          </a:p>
          <a:p>
            <a:r>
              <a:rPr lang="en-US" dirty="0"/>
              <a:t>Agricultural density is the people per square unit of land actively under cultivation</a:t>
            </a:r>
          </a:p>
          <a:p>
            <a:r>
              <a:rPr lang="en-US" dirty="0"/>
              <a:t>Physiologic density measures the number of people per square unit of arable land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Core and Periphery</a:t>
            </a:r>
          </a:p>
        </p:txBody>
      </p:sp>
      <p:sp>
        <p:nvSpPr>
          <p:cNvPr id="3" name="Content Placeholder 2"/>
          <p:cNvSpPr>
            <a:spLocks noGrp="1"/>
          </p:cNvSpPr>
          <p:nvPr>
            <p:ph idx="1"/>
          </p:nvPr>
        </p:nvSpPr>
        <p:spPr/>
        <p:txBody>
          <a:bodyPr/>
          <a:lstStyle/>
          <a:p>
            <a:r>
              <a:rPr lang="en-US" dirty="0"/>
              <a:t>Many different regional, cultural, economic, political, and environmental phenomena and human activities display some sort of core and periphery relationship</a:t>
            </a:r>
          </a:p>
          <a:p>
            <a:pPr lvl="1"/>
            <a:r>
              <a:rPr lang="en-US" dirty="0"/>
              <a:t>A country’s capital is the core of its political landscape</a:t>
            </a:r>
          </a:p>
          <a:p>
            <a:pPr lvl="1"/>
            <a:r>
              <a:rPr lang="en-US" dirty="0"/>
              <a:t>The core does not have to be in the center of the </a:t>
            </a:r>
            <a:r>
              <a:rPr lang="en-US" dirty="0" smtClean="0"/>
              <a:t>landscape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Scale</a:t>
            </a:r>
          </a:p>
        </p:txBody>
      </p:sp>
      <p:sp>
        <p:nvSpPr>
          <p:cNvPr id="3" name="Content Placeholder 2"/>
          <p:cNvSpPr>
            <a:spLocks noGrp="1"/>
          </p:cNvSpPr>
          <p:nvPr>
            <p:ph idx="1"/>
          </p:nvPr>
        </p:nvSpPr>
        <p:spPr/>
        <p:txBody>
          <a:bodyPr>
            <a:normAutofit/>
          </a:bodyPr>
          <a:lstStyle/>
          <a:p>
            <a:r>
              <a:rPr lang="en-US" dirty="0"/>
              <a:t>Scale is the relationship of an object or place to the earth as a whole</a:t>
            </a:r>
          </a:p>
          <a:p>
            <a:pPr lvl="1"/>
            <a:r>
              <a:rPr lang="en-US" dirty="0"/>
              <a:t>Two types of scale</a:t>
            </a:r>
          </a:p>
          <a:p>
            <a:pPr lvl="2"/>
            <a:r>
              <a:rPr lang="en-US" dirty="0"/>
              <a:t>Map Scale</a:t>
            </a:r>
          </a:p>
          <a:p>
            <a:pPr lvl="3"/>
            <a:r>
              <a:rPr lang="en-US" dirty="0"/>
              <a:t>The ratio of distance on a map to actual distance</a:t>
            </a:r>
          </a:p>
          <a:p>
            <a:pPr lvl="2"/>
            <a:r>
              <a:rPr lang="en-US" dirty="0"/>
              <a:t>Relative Scale</a:t>
            </a:r>
          </a:p>
          <a:p>
            <a:pPr lvl="3"/>
            <a:r>
              <a:rPr lang="en-US" dirty="0"/>
              <a:t>Also known as the scale of </a:t>
            </a:r>
            <a:r>
              <a:rPr lang="en-US" dirty="0" smtClean="0"/>
              <a:t>analysis (local, regional, global)</a:t>
            </a:r>
            <a:endParaRPr lang="en-US" dirty="0"/>
          </a:p>
          <a:p>
            <a:r>
              <a:rPr lang="en-US" dirty="0" smtClean="0"/>
              <a:t>Ranges </a:t>
            </a:r>
            <a:r>
              <a:rPr lang="en-US" dirty="0"/>
              <a:t>of scales can be varied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rgbClr val="FF0000"/>
                </a:solidFill>
              </a:rPr>
              <a:t>Map Types</a:t>
            </a:r>
          </a:p>
        </p:txBody>
      </p:sp>
      <p:sp>
        <p:nvSpPr>
          <p:cNvPr id="3" name="Content Placeholder 2"/>
          <p:cNvSpPr>
            <a:spLocks noGrp="1"/>
          </p:cNvSpPr>
          <p:nvPr>
            <p:ph idx="1"/>
          </p:nvPr>
        </p:nvSpPr>
        <p:spPr/>
        <p:txBody>
          <a:bodyPr/>
          <a:lstStyle/>
          <a:p>
            <a:r>
              <a:rPr lang="en-US" dirty="0"/>
              <a:t>Topographic Maps</a:t>
            </a:r>
          </a:p>
          <a:p>
            <a:r>
              <a:rPr lang="en-US" dirty="0"/>
              <a:t>Thematic Maps</a:t>
            </a:r>
          </a:p>
          <a:p>
            <a:pPr lvl="1"/>
            <a:r>
              <a:rPr lang="en-US" dirty="0" err="1"/>
              <a:t>Chloropleth</a:t>
            </a:r>
            <a:r>
              <a:rPr lang="en-US" dirty="0"/>
              <a:t> Maps</a:t>
            </a:r>
          </a:p>
          <a:p>
            <a:pPr lvl="1"/>
            <a:r>
              <a:rPr lang="en-US" dirty="0" err="1"/>
              <a:t>Isoline</a:t>
            </a:r>
            <a:r>
              <a:rPr lang="en-US" dirty="0"/>
              <a:t> Maps</a:t>
            </a:r>
          </a:p>
          <a:p>
            <a:pPr lvl="1"/>
            <a:r>
              <a:rPr lang="en-US" dirty="0"/>
              <a:t>Dot Density Maps</a:t>
            </a:r>
          </a:p>
          <a:p>
            <a:pPr lvl="1"/>
            <a:r>
              <a:rPr lang="en-US" dirty="0"/>
              <a:t>Flow-line Maps</a:t>
            </a:r>
          </a:p>
          <a:p>
            <a:pPr lvl="1"/>
            <a:r>
              <a:rPr lang="en-US" dirty="0"/>
              <a:t>Cartograms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Topographic Maps</a:t>
            </a:r>
          </a:p>
        </p:txBody>
      </p:sp>
      <p:sp>
        <p:nvSpPr>
          <p:cNvPr id="3" name="Content Placeholder 2"/>
          <p:cNvSpPr>
            <a:spLocks noGrp="1"/>
          </p:cNvSpPr>
          <p:nvPr>
            <p:ph idx="1"/>
          </p:nvPr>
        </p:nvSpPr>
        <p:spPr>
          <a:xfrm>
            <a:off x="457200" y="1600200"/>
            <a:ext cx="4114800" cy="4525963"/>
          </a:xfrm>
        </p:spPr>
        <p:txBody>
          <a:bodyPr/>
          <a:lstStyle/>
          <a:p>
            <a:r>
              <a:rPr lang="en-US" dirty="0"/>
              <a:t>Show the contour lines of elevation</a:t>
            </a:r>
          </a:p>
          <a:p>
            <a:r>
              <a:rPr lang="en-US" dirty="0"/>
              <a:t>Highly accurate in location and topography</a:t>
            </a:r>
          </a:p>
          <a:p>
            <a:r>
              <a:rPr lang="en-US" dirty="0"/>
              <a:t>Used for engineering surveys and land navigation</a:t>
            </a:r>
          </a:p>
        </p:txBody>
      </p:sp>
      <p:pic>
        <p:nvPicPr>
          <p:cNvPr id="33794" name="Picture 2" descr="http://mail.colonial.net/~hkaiter/imagextras/topographic-map.jpg"/>
          <p:cNvPicPr>
            <a:picLocks noChangeAspect="1" noChangeArrowheads="1"/>
          </p:cNvPicPr>
          <p:nvPr/>
        </p:nvPicPr>
        <p:blipFill>
          <a:blip r:embed="rId3" cstate="print"/>
          <a:srcRect/>
          <a:stretch>
            <a:fillRect/>
          </a:stretch>
        </p:blipFill>
        <p:spPr bwMode="auto">
          <a:xfrm>
            <a:off x="4324351" y="1752600"/>
            <a:ext cx="4667249" cy="3733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Thematic Maps</a:t>
            </a:r>
          </a:p>
        </p:txBody>
      </p:sp>
      <p:sp>
        <p:nvSpPr>
          <p:cNvPr id="3" name="Content Placeholder 2"/>
          <p:cNvSpPr>
            <a:spLocks noGrp="1"/>
          </p:cNvSpPr>
          <p:nvPr>
            <p:ph idx="1"/>
          </p:nvPr>
        </p:nvSpPr>
        <p:spPr/>
        <p:txBody>
          <a:bodyPr/>
          <a:lstStyle/>
          <a:p>
            <a:r>
              <a:rPr lang="en-US" dirty="0"/>
              <a:t>Number of different types of maps are thematic(All mentioned following this slide are Thematic Maps)</a:t>
            </a:r>
          </a:p>
          <a:p>
            <a:pPr lvl="1"/>
            <a:r>
              <a:rPr lang="en-US" dirty="0"/>
              <a:t>Each one expresses a particular subject and does not show land forms for other features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Chloropleth</a:t>
            </a:r>
            <a:r>
              <a:rPr lang="en-US" dirty="0">
                <a:solidFill>
                  <a:srgbClr val="FF0000"/>
                </a:solidFill>
              </a:rPr>
              <a:t> Maps</a:t>
            </a:r>
          </a:p>
        </p:txBody>
      </p:sp>
      <p:sp>
        <p:nvSpPr>
          <p:cNvPr id="3" name="Content Placeholder 2"/>
          <p:cNvSpPr>
            <a:spLocks noGrp="1"/>
          </p:cNvSpPr>
          <p:nvPr>
            <p:ph idx="1"/>
          </p:nvPr>
        </p:nvSpPr>
        <p:spPr>
          <a:xfrm>
            <a:off x="457200" y="1600200"/>
            <a:ext cx="4114800" cy="4525963"/>
          </a:xfrm>
        </p:spPr>
        <p:txBody>
          <a:bodyPr>
            <a:noAutofit/>
          </a:bodyPr>
          <a:lstStyle/>
          <a:p>
            <a:r>
              <a:rPr lang="en-US" sz="2100" dirty="0"/>
              <a:t>Expresses geographic variability of a particular theme using color variations</a:t>
            </a:r>
          </a:p>
          <a:p>
            <a:pPr lvl="1"/>
            <a:r>
              <a:rPr lang="en-US" sz="2100" dirty="0"/>
              <a:t>Root word “</a:t>
            </a:r>
            <a:r>
              <a:rPr lang="en-US" sz="2100" dirty="0" err="1"/>
              <a:t>chloro</a:t>
            </a:r>
            <a:r>
              <a:rPr lang="en-US" sz="2100" dirty="0"/>
              <a:t>”</a:t>
            </a:r>
          </a:p>
          <a:p>
            <a:pPr lvl="1"/>
            <a:r>
              <a:rPr lang="en-US" sz="2100" dirty="0"/>
              <a:t>These variations can be expressed using colorized symbols, contour areas filled with different colors, or polygons denoting country boundaries to express the variability in map data</a:t>
            </a:r>
          </a:p>
          <a:p>
            <a:pPr lvl="1"/>
            <a:r>
              <a:rPr lang="en-US" sz="2100" dirty="0"/>
              <a:t>Map shown is based on 2004 presidential election statistics</a:t>
            </a:r>
          </a:p>
        </p:txBody>
      </p:sp>
      <p:pic>
        <p:nvPicPr>
          <p:cNvPr id="41986" name="Picture 2" descr="http://upload.wikimedia.org/wikipedia/commons/thumb/c/ca/2004US_election_map.svg/280px-2004US_election_map.svg.png"/>
          <p:cNvPicPr>
            <a:picLocks noChangeAspect="1" noChangeArrowheads="1"/>
          </p:cNvPicPr>
          <p:nvPr/>
        </p:nvPicPr>
        <p:blipFill>
          <a:blip r:embed="rId3" cstate="print"/>
          <a:srcRect/>
          <a:stretch>
            <a:fillRect/>
          </a:stretch>
        </p:blipFill>
        <p:spPr bwMode="auto">
          <a:xfrm>
            <a:off x="4722031" y="2286000"/>
            <a:ext cx="4421969" cy="304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Isoline</a:t>
            </a:r>
            <a:r>
              <a:rPr lang="en-US" dirty="0">
                <a:solidFill>
                  <a:srgbClr val="FF0000"/>
                </a:solidFill>
              </a:rPr>
              <a:t> Maps</a:t>
            </a:r>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a:t>Calculate data values between points across a variable surface</a:t>
            </a:r>
          </a:p>
          <a:p>
            <a:pPr lvl="1"/>
            <a:r>
              <a:rPr lang="en-US" dirty="0"/>
              <a:t>Series of contour lines can be drawn to show changes in data</a:t>
            </a:r>
          </a:p>
          <a:p>
            <a:r>
              <a:rPr lang="en-US" dirty="0"/>
              <a:t>Weather maps showing temperature contours are the most common type of </a:t>
            </a:r>
            <a:r>
              <a:rPr lang="en-US" dirty="0" err="1"/>
              <a:t>isoline</a:t>
            </a:r>
            <a:r>
              <a:rPr lang="en-US" dirty="0"/>
              <a:t> map</a:t>
            </a:r>
          </a:p>
        </p:txBody>
      </p:sp>
      <p:pic>
        <p:nvPicPr>
          <p:cNvPr id="44034" name="Picture 2" descr="http://1.bp.blogspot.com/-gcQ6mcbeUZY/TYtWhBGP_xI/AAAAAAAAAC0/9bcRJChLE3Y/s1600/Isoline.png"/>
          <p:cNvPicPr>
            <a:picLocks noChangeAspect="1" noChangeArrowheads="1"/>
          </p:cNvPicPr>
          <p:nvPr/>
        </p:nvPicPr>
        <p:blipFill>
          <a:blip r:embed="rId3" cstate="print"/>
          <a:srcRect/>
          <a:stretch>
            <a:fillRect/>
          </a:stretch>
        </p:blipFill>
        <p:spPr bwMode="auto">
          <a:xfrm>
            <a:off x="4572000" y="1905000"/>
            <a:ext cx="4572000" cy="36576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Dot Density Maps</a:t>
            </a: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a:t>Use dots to express the volume and density of a geographic feature</a:t>
            </a:r>
          </a:p>
          <a:p>
            <a:pPr lvl="1"/>
            <a:r>
              <a:rPr lang="en-US" dirty="0"/>
              <a:t>Dots can represent statistics such as population density, or the frequency of phenomena</a:t>
            </a:r>
          </a:p>
          <a:p>
            <a:r>
              <a:rPr lang="en-US" dirty="0"/>
              <a:t>Map shown is the volume of earthquakes in Japan following the 2011 Tohoku Earthquake</a:t>
            </a:r>
          </a:p>
        </p:txBody>
      </p:sp>
      <p:pic>
        <p:nvPicPr>
          <p:cNvPr id="45062" name="Picture 6" descr="http://farm6.static.flickr.com/5173/5517735689_3c99394312.jpg"/>
          <p:cNvPicPr>
            <a:picLocks noChangeAspect="1" noChangeArrowheads="1"/>
          </p:cNvPicPr>
          <p:nvPr/>
        </p:nvPicPr>
        <p:blipFill>
          <a:blip r:embed="rId3" cstate="print">
            <a:clrChange>
              <a:clrFrom>
                <a:srgbClr val="010101"/>
              </a:clrFrom>
              <a:clrTo>
                <a:srgbClr val="010101">
                  <a:alpha val="0"/>
                </a:srgbClr>
              </a:clrTo>
            </a:clrChange>
          </a:blip>
          <a:srcRect/>
          <a:stretch>
            <a:fillRect/>
          </a:stretch>
        </p:blipFill>
        <p:spPr bwMode="auto">
          <a:xfrm>
            <a:off x="4495800" y="2286000"/>
            <a:ext cx="4648200" cy="30670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Flow-line Maps</a:t>
            </a:r>
          </a:p>
        </p:txBody>
      </p:sp>
      <p:sp>
        <p:nvSpPr>
          <p:cNvPr id="3" name="Content Placeholder 2"/>
          <p:cNvSpPr>
            <a:spLocks noGrp="1"/>
          </p:cNvSpPr>
          <p:nvPr>
            <p:ph idx="1"/>
          </p:nvPr>
        </p:nvSpPr>
        <p:spPr>
          <a:xfrm>
            <a:off x="457200" y="1600200"/>
            <a:ext cx="4114800" cy="4525963"/>
          </a:xfrm>
        </p:spPr>
        <p:txBody>
          <a:bodyPr/>
          <a:lstStyle/>
          <a:p>
            <a:r>
              <a:rPr lang="en-US" dirty="0"/>
              <a:t>Use lines of varying thickness to show the direction and volume of a particular geographic movement pattern</a:t>
            </a:r>
          </a:p>
          <a:p>
            <a:r>
              <a:rPr lang="en-US" dirty="0"/>
              <a:t>Map shown is Triangular Trade</a:t>
            </a:r>
          </a:p>
        </p:txBody>
      </p:sp>
      <p:pic>
        <p:nvPicPr>
          <p:cNvPr id="46084" name="Picture 4" descr="http://www.hopeforthesold.com/wp-content/uploads/2011/04/triangular-slave.jpg"/>
          <p:cNvPicPr>
            <a:picLocks noChangeAspect="1" noChangeArrowheads="1"/>
          </p:cNvPicPr>
          <p:nvPr/>
        </p:nvPicPr>
        <p:blipFill>
          <a:blip r:embed="rId3" cstate="print"/>
          <a:srcRect/>
          <a:stretch>
            <a:fillRect/>
          </a:stretch>
        </p:blipFill>
        <p:spPr bwMode="auto">
          <a:xfrm>
            <a:off x="4538283" y="1828800"/>
            <a:ext cx="4453317" cy="3962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Cartograms</a:t>
            </a:r>
          </a:p>
        </p:txBody>
      </p:sp>
      <p:sp>
        <p:nvSpPr>
          <p:cNvPr id="3" name="Content Placeholder 2"/>
          <p:cNvSpPr>
            <a:spLocks noGrp="1"/>
          </p:cNvSpPr>
          <p:nvPr>
            <p:ph idx="1"/>
          </p:nvPr>
        </p:nvSpPr>
        <p:spPr>
          <a:xfrm>
            <a:off x="457200" y="1600200"/>
            <a:ext cx="4114800" cy="4525963"/>
          </a:xfrm>
        </p:spPr>
        <p:txBody>
          <a:bodyPr/>
          <a:lstStyle/>
          <a:p>
            <a:r>
              <a:rPr lang="en-US" dirty="0"/>
              <a:t>Use simplified geometries to represent real-world places</a:t>
            </a:r>
          </a:p>
          <a:p>
            <a:pPr lvl="1"/>
            <a:r>
              <a:rPr lang="en-US" dirty="0"/>
              <a:t>More about the data expressed than about landscape</a:t>
            </a:r>
          </a:p>
          <a:p>
            <a:pPr lvl="1"/>
            <a:r>
              <a:rPr lang="en-US" dirty="0"/>
              <a:t>Often used in subway systems</a:t>
            </a:r>
          </a:p>
        </p:txBody>
      </p:sp>
      <p:pic>
        <p:nvPicPr>
          <p:cNvPr id="49154" name="Picture 2" descr="http://urbanist.typepad.com/.a/6a00d83454714d69e2016760073feb970b-800wi"/>
          <p:cNvPicPr>
            <a:picLocks noChangeAspect="1" noChangeArrowheads="1"/>
          </p:cNvPicPr>
          <p:nvPr/>
        </p:nvPicPr>
        <p:blipFill>
          <a:blip r:embed="rId3" cstate="print"/>
          <a:srcRect/>
          <a:stretch>
            <a:fillRect/>
          </a:stretch>
        </p:blipFill>
        <p:spPr bwMode="auto">
          <a:xfrm>
            <a:off x="4876800" y="1600200"/>
            <a:ext cx="3924300" cy="40576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Projections</a:t>
            </a:r>
          </a:p>
        </p:txBody>
      </p:sp>
      <p:sp>
        <p:nvSpPr>
          <p:cNvPr id="3" name="Content Placeholder 2"/>
          <p:cNvSpPr>
            <a:spLocks noGrp="1"/>
          </p:cNvSpPr>
          <p:nvPr>
            <p:ph idx="1"/>
          </p:nvPr>
        </p:nvSpPr>
        <p:spPr/>
        <p:txBody>
          <a:bodyPr/>
          <a:lstStyle/>
          <a:p>
            <a:r>
              <a:rPr lang="en-US" dirty="0"/>
              <a:t>A map projection's level of accuracy is based upon two concepts</a:t>
            </a:r>
          </a:p>
          <a:p>
            <a:pPr lvl="1"/>
            <a:r>
              <a:rPr lang="en-US" dirty="0"/>
              <a:t>Area preservation</a:t>
            </a:r>
          </a:p>
          <a:p>
            <a:pPr lvl="1"/>
            <a:r>
              <a:rPr lang="en-US" dirty="0"/>
              <a:t>Shape preservation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Equal-area Projections</a:t>
            </a:r>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dirty="0"/>
              <a:t>Attempt to maintain the relative spatial science and the areas on the map</a:t>
            </a:r>
          </a:p>
          <a:p>
            <a:pPr lvl="1"/>
            <a:r>
              <a:rPr lang="en-US" dirty="0"/>
              <a:t>These projections can distort the shape of polygons</a:t>
            </a:r>
          </a:p>
          <a:p>
            <a:pPr lvl="1"/>
            <a:r>
              <a:rPr lang="en-US" dirty="0"/>
              <a:t>EX: Lambert Projection</a:t>
            </a:r>
          </a:p>
          <a:p>
            <a:pPr lvl="2"/>
            <a:r>
              <a:rPr lang="en-US" dirty="0"/>
              <a:t>Distorted size of northern Canadian islands</a:t>
            </a:r>
          </a:p>
          <a:p>
            <a:endParaRPr lang="en-US" dirty="0"/>
          </a:p>
        </p:txBody>
      </p:sp>
      <p:pic>
        <p:nvPicPr>
          <p:cNvPr id="50178" name="Picture 2" descr="http://upload.wikimedia.org/wikipedia/commons/f/f7/Resolute_Bay,_Nunavut,_Canada_-_Lambert_Projecti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57675" y="1276350"/>
            <a:ext cx="4886325" cy="4972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Three Types of Region</a:t>
            </a:r>
          </a:p>
        </p:txBody>
      </p:sp>
      <p:sp>
        <p:nvSpPr>
          <p:cNvPr id="3" name="Content Placeholder 2"/>
          <p:cNvSpPr>
            <a:spLocks noGrp="1"/>
          </p:cNvSpPr>
          <p:nvPr>
            <p:ph idx="1"/>
          </p:nvPr>
        </p:nvSpPr>
        <p:spPr/>
        <p:txBody>
          <a:bodyPr/>
          <a:lstStyle/>
          <a:p>
            <a:r>
              <a:rPr lang="en-US" dirty="0"/>
              <a:t>Vernacular Region</a:t>
            </a:r>
          </a:p>
          <a:p>
            <a:r>
              <a:rPr lang="en-US" dirty="0"/>
              <a:t>Formal Region</a:t>
            </a:r>
          </a:p>
          <a:p>
            <a:r>
              <a:rPr lang="en-US" dirty="0"/>
              <a:t>Functional Region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Conformal Projections</a:t>
            </a:r>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a:t>Attempt to maintain the shape of polygons on the map</a:t>
            </a:r>
          </a:p>
          <a:p>
            <a:pPr lvl="1"/>
            <a:r>
              <a:rPr lang="en-US" dirty="0"/>
              <a:t>Downside= distorts the relative area from one part of the map to another</a:t>
            </a:r>
          </a:p>
          <a:p>
            <a:pPr lvl="1"/>
            <a:r>
              <a:rPr lang="en-US" dirty="0"/>
              <a:t>EX: Mercator projection</a:t>
            </a:r>
          </a:p>
          <a:p>
            <a:pPr lvl="2"/>
            <a:r>
              <a:rPr lang="en-US" dirty="0"/>
              <a:t>Distorts Greenland’s size</a:t>
            </a:r>
          </a:p>
        </p:txBody>
      </p:sp>
      <p:pic>
        <p:nvPicPr>
          <p:cNvPr id="55300" name="Picture 4" descr="http://www.culturaldetective.com/images/Mercator.gif"/>
          <p:cNvPicPr>
            <a:picLocks noChangeAspect="1" noChangeArrowheads="1"/>
          </p:cNvPicPr>
          <p:nvPr/>
        </p:nvPicPr>
        <p:blipFill>
          <a:blip r:embed="rId3" cstate="print"/>
          <a:srcRect/>
          <a:stretch>
            <a:fillRect/>
          </a:stretch>
        </p:blipFill>
        <p:spPr bwMode="auto">
          <a:xfrm>
            <a:off x="4419600" y="2514600"/>
            <a:ext cx="4724400" cy="298227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Geographic Technology</a:t>
            </a:r>
          </a:p>
        </p:txBody>
      </p:sp>
      <p:sp>
        <p:nvSpPr>
          <p:cNvPr id="3" name="Content Placeholder 2"/>
          <p:cNvSpPr>
            <a:spLocks noGrp="1"/>
          </p:cNvSpPr>
          <p:nvPr>
            <p:ph idx="1"/>
          </p:nvPr>
        </p:nvSpPr>
        <p:spPr/>
        <p:txBody>
          <a:bodyPr/>
          <a:lstStyle/>
          <a:p>
            <a:r>
              <a:rPr lang="en-US" dirty="0"/>
              <a:t>Geographical Information Systems(GIS)</a:t>
            </a:r>
          </a:p>
          <a:p>
            <a:r>
              <a:rPr lang="en-US" dirty="0"/>
              <a:t>Global Positioning Systems(GPS) </a:t>
            </a:r>
          </a:p>
          <a:p>
            <a:r>
              <a:rPr lang="en-US" dirty="0"/>
              <a:t>Remote Sensing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Geographical Information Systems(GIS)</a:t>
            </a:r>
          </a:p>
        </p:txBody>
      </p:sp>
      <p:sp>
        <p:nvSpPr>
          <p:cNvPr id="3" name="Content Placeholder 2"/>
          <p:cNvSpPr>
            <a:spLocks noGrp="1"/>
          </p:cNvSpPr>
          <p:nvPr>
            <p:ph idx="1"/>
          </p:nvPr>
        </p:nvSpPr>
        <p:spPr/>
        <p:txBody>
          <a:bodyPr/>
          <a:lstStyle/>
          <a:p>
            <a:r>
              <a:rPr lang="en-US" dirty="0"/>
              <a:t>Uses one or more data layers in a computer program capable of spatial analysis and mapping</a:t>
            </a:r>
          </a:p>
          <a:p>
            <a:pPr lvl="1"/>
            <a:r>
              <a:rPr lang="en-US" dirty="0"/>
              <a:t>Data layers are numerical, coded, or textual data that is attributed to specific geographic coordinates or areas</a:t>
            </a:r>
          </a:p>
          <a:p>
            <a:pPr lvl="1"/>
            <a:r>
              <a:rPr lang="en-US" dirty="0"/>
              <a:t>Date between layers can be analyzed spatially</a:t>
            </a:r>
          </a:p>
          <a:p>
            <a:r>
              <a:rPr lang="en-US" dirty="0"/>
              <a:t>Used when calling 911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Global Positioning Systems(GPS) </a:t>
            </a:r>
          </a:p>
        </p:txBody>
      </p:sp>
      <p:sp>
        <p:nvSpPr>
          <p:cNvPr id="3" name="Content Placeholder 2"/>
          <p:cNvSpPr>
            <a:spLocks noGrp="1"/>
          </p:cNvSpPr>
          <p:nvPr>
            <p:ph idx="1"/>
          </p:nvPr>
        </p:nvSpPr>
        <p:spPr/>
        <p:txBody>
          <a:bodyPr/>
          <a:lstStyle/>
          <a:p>
            <a:r>
              <a:rPr lang="en-US" dirty="0"/>
              <a:t>Utilizes a worldwide network of satellites</a:t>
            </a:r>
          </a:p>
          <a:p>
            <a:r>
              <a:rPr lang="en-US" dirty="0"/>
              <a:t>A GPS receiver is able to triangulate a coordinate location and display map data for the user</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Remote Sensing</a:t>
            </a:r>
          </a:p>
        </p:txBody>
      </p:sp>
      <p:sp>
        <p:nvSpPr>
          <p:cNvPr id="3" name="Content Placeholder 2"/>
          <p:cNvSpPr>
            <a:spLocks noGrp="1"/>
          </p:cNvSpPr>
          <p:nvPr>
            <p:ph idx="1"/>
          </p:nvPr>
        </p:nvSpPr>
        <p:spPr/>
        <p:txBody>
          <a:bodyPr>
            <a:normAutofit fontScale="70000" lnSpcReduction="20000"/>
          </a:bodyPr>
          <a:lstStyle/>
          <a:p>
            <a:r>
              <a:rPr lang="en-US" dirty="0"/>
              <a:t>Aerial photography and satellite-based remote sensing make up a large amount of the geographic and GIS data used today</a:t>
            </a:r>
          </a:p>
          <a:p>
            <a:pPr lvl="1"/>
            <a:r>
              <a:rPr lang="en-US" dirty="0"/>
              <a:t>Aerial photographs have been used since the 1800s</a:t>
            </a:r>
          </a:p>
          <a:p>
            <a:pPr lvl="1"/>
            <a:r>
              <a:rPr lang="en-US" dirty="0"/>
              <a:t>Remote sensing satellites have been used since the 1970s </a:t>
            </a:r>
          </a:p>
          <a:p>
            <a:r>
              <a:rPr lang="en-US" dirty="0"/>
              <a:t>Remote sensing can record data from the earth’s surface</a:t>
            </a:r>
          </a:p>
          <a:p>
            <a:pPr lvl="1"/>
            <a:r>
              <a:rPr lang="en-US" dirty="0"/>
              <a:t>Data not only includes visual light wavelengths, but infrared and radar information</a:t>
            </a:r>
          </a:p>
          <a:p>
            <a:pPr lvl="1"/>
            <a:r>
              <a:rPr lang="en-US" sz="3100" dirty="0" smtClean="0"/>
              <a:t>Aerial </a:t>
            </a:r>
            <a:r>
              <a:rPr lang="en-US" sz="3100" dirty="0"/>
              <a:t>photographs can also be used to revise topographic map data without sending out a survey team to gather new data</a:t>
            </a:r>
          </a:p>
          <a:p>
            <a:r>
              <a:rPr lang="en-US" dirty="0"/>
              <a:t>Infrared satellite imagery is commonly used to determine the health of vegetation on the earth’s surface</a:t>
            </a:r>
          </a:p>
          <a:p>
            <a:pPr lvl="1"/>
            <a:r>
              <a:rPr lang="en-US" dirty="0"/>
              <a:t>Helps to maintain stable prices for farm goods such as milk, eggs, and bread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Vernacular Region</a:t>
            </a:r>
          </a:p>
        </p:txBody>
      </p:sp>
      <p:sp>
        <p:nvSpPr>
          <p:cNvPr id="3" name="Content Placeholder 2"/>
          <p:cNvSpPr>
            <a:spLocks noGrp="1"/>
          </p:cNvSpPr>
          <p:nvPr>
            <p:ph idx="1"/>
          </p:nvPr>
        </p:nvSpPr>
        <p:spPr/>
        <p:txBody>
          <a:bodyPr/>
          <a:lstStyle/>
          <a:p>
            <a:r>
              <a:rPr lang="en-US" dirty="0"/>
              <a:t>Vernacular Region- A place where the language or customs of the people are constant</a:t>
            </a:r>
          </a:p>
          <a:p>
            <a:pPr lvl="1"/>
            <a:r>
              <a:rPr lang="en-US" dirty="0"/>
              <a:t>EX: New </a:t>
            </a:r>
            <a:r>
              <a:rPr lang="en-US" dirty="0" smtClean="0"/>
              <a:t>England, the Bible Belt, the Deep South</a:t>
            </a:r>
            <a:endParaRPr lang="en-US" dirty="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Formal Region </a:t>
            </a:r>
          </a:p>
        </p:txBody>
      </p:sp>
      <p:sp>
        <p:nvSpPr>
          <p:cNvPr id="3" name="Content Placeholder 2"/>
          <p:cNvSpPr>
            <a:spLocks noGrp="1"/>
          </p:cNvSpPr>
          <p:nvPr>
            <p:ph idx="1"/>
          </p:nvPr>
        </p:nvSpPr>
        <p:spPr/>
        <p:txBody>
          <a:bodyPr/>
          <a:lstStyle/>
          <a:p>
            <a:r>
              <a:rPr lang="en-US" dirty="0"/>
              <a:t>Formal Region is a region with a defined boundary that has a homogeneous characteristic or uniformity </a:t>
            </a:r>
          </a:p>
          <a:p>
            <a:pPr lvl="1"/>
            <a:r>
              <a:rPr lang="en-US" dirty="0"/>
              <a:t>A homogeneous characteristic could be language</a:t>
            </a:r>
          </a:p>
          <a:p>
            <a:pPr lvl="2"/>
            <a:r>
              <a:rPr lang="en-US" dirty="0"/>
              <a:t>EX: In a linguistic region, everyone speaks the same language, however groups of people in the region can be very different culturally</a:t>
            </a:r>
          </a:p>
          <a:p>
            <a:pPr lvl="3"/>
            <a:r>
              <a:rPr lang="en-US" dirty="0"/>
              <a:t>EX: United States, England, Australia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Functional Regions</a:t>
            </a:r>
          </a:p>
        </p:txBody>
      </p:sp>
      <p:sp>
        <p:nvSpPr>
          <p:cNvPr id="3" name="Content Placeholder 2"/>
          <p:cNvSpPr>
            <a:spLocks noGrp="1"/>
          </p:cNvSpPr>
          <p:nvPr>
            <p:ph idx="1"/>
          </p:nvPr>
        </p:nvSpPr>
        <p:spPr/>
        <p:txBody>
          <a:bodyPr>
            <a:normAutofit lnSpcReduction="10000"/>
          </a:bodyPr>
          <a:lstStyle/>
          <a:p>
            <a:r>
              <a:rPr lang="en-US" dirty="0"/>
              <a:t>Functional regions(nodal regions) have a central place(node) that is a point of origin</a:t>
            </a:r>
          </a:p>
          <a:p>
            <a:pPr lvl="1"/>
            <a:r>
              <a:rPr lang="en-US" dirty="0"/>
              <a:t>The influence of this point is strongest in the areas close to the center, and the strength of influence diminishes as distance increases from that point</a:t>
            </a:r>
          </a:p>
          <a:p>
            <a:pPr lvl="2"/>
            <a:r>
              <a:rPr lang="en-US" dirty="0"/>
              <a:t>EX: Market areas; A sports team will have the strongest fan base and media coverage in areas close to their home city. There are fans in other nearby cities, but their numbers decrease as the distance between the two cities increase</a:t>
            </a:r>
          </a:p>
          <a:p>
            <a:pPr lvl="1"/>
            <a:r>
              <a:rPr lang="en-US" dirty="0"/>
              <a:t>Based on a central location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a:xfrm>
            <a:off x="609600" y="228600"/>
            <a:ext cx="8153400" cy="838200"/>
          </a:xfrm>
        </p:spPr>
        <p:txBody>
          <a:bodyPr/>
          <a:lstStyle/>
          <a:p>
            <a:r>
              <a:rPr lang="en-US" dirty="0">
                <a:solidFill>
                  <a:srgbClr val="FF0000"/>
                </a:solidFill>
              </a:rPr>
              <a:t>Formal and Functional Regions</a:t>
            </a:r>
          </a:p>
        </p:txBody>
      </p:sp>
      <p:sp>
        <p:nvSpPr>
          <p:cNvPr id="14339" name="Text Box 3"/>
          <p:cNvSpPr txBox="1">
            <a:spLocks noChangeArrowheads="1"/>
          </p:cNvSpPr>
          <p:nvPr/>
        </p:nvSpPr>
        <p:spPr bwMode="auto">
          <a:xfrm>
            <a:off x="762000" y="5943600"/>
            <a:ext cx="7924800" cy="581025"/>
          </a:xfrm>
          <a:prstGeom prst="rect">
            <a:avLst/>
          </a:prstGeom>
          <a:noFill/>
          <a:ln w="9525">
            <a:noFill/>
            <a:miter lim="800000"/>
            <a:headEnd/>
            <a:tailEnd/>
          </a:ln>
          <a:effectLst/>
        </p:spPr>
        <p:txBody>
          <a:bodyPr>
            <a:spAutoFit/>
          </a:bodyPr>
          <a:lstStyle/>
          <a:p>
            <a:pPr marL="1023938" indent="-1023938"/>
            <a:r>
              <a:rPr lang="en-US" sz="1600"/>
              <a:t>Fig. 1-11: The state of Iowa is an example of a formal region; the areas of influence of various television stations are examples of functional regions. </a:t>
            </a:r>
          </a:p>
        </p:txBody>
      </p:sp>
      <p:pic>
        <p:nvPicPr>
          <p:cNvPr id="14338" name="Picture 2"/>
          <p:cNvPicPr>
            <a:picLocks noGrp="1" noChangeAspect="1" noChangeArrowheads="1"/>
          </p:cNvPicPr>
          <p:nvPr>
            <p:ph idx="1"/>
          </p:nvPr>
        </p:nvPicPr>
        <p:blipFill>
          <a:blip r:embed="rId3" cstate="print"/>
          <a:srcRect/>
          <a:stretch>
            <a:fillRect/>
          </a:stretch>
        </p:blipFill>
        <p:spPr>
          <a:xfrm>
            <a:off x="825500" y="1219200"/>
            <a:ext cx="7645400" cy="4343400"/>
          </a:xfr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Rot="1" noChangeArrowheads="1"/>
          </p:cNvSpPr>
          <p:nvPr>
            <p:ph type="title"/>
          </p:nvPr>
        </p:nvSpPr>
        <p:spPr>
          <a:xfrm>
            <a:off x="685800" y="228600"/>
            <a:ext cx="7772400" cy="838200"/>
          </a:xfrm>
        </p:spPr>
        <p:txBody>
          <a:bodyPr/>
          <a:lstStyle/>
          <a:p>
            <a:r>
              <a:rPr lang="en-US" sz="4800" dirty="0">
                <a:solidFill>
                  <a:srgbClr val="FF0000"/>
                </a:solidFill>
              </a:rPr>
              <a:t>Vernacular Regions</a:t>
            </a:r>
            <a:endParaRPr lang="en-US" dirty="0">
              <a:solidFill>
                <a:srgbClr val="FF0000"/>
              </a:solidFill>
            </a:endParaRPr>
          </a:p>
        </p:txBody>
      </p:sp>
      <p:sp>
        <p:nvSpPr>
          <p:cNvPr id="15363" name="Text Box 3"/>
          <p:cNvSpPr txBox="1">
            <a:spLocks noChangeArrowheads="1"/>
          </p:cNvSpPr>
          <p:nvPr/>
        </p:nvSpPr>
        <p:spPr bwMode="auto">
          <a:xfrm>
            <a:off x="381000" y="6019800"/>
            <a:ext cx="8305800" cy="581025"/>
          </a:xfrm>
          <a:prstGeom prst="rect">
            <a:avLst/>
          </a:prstGeom>
          <a:noFill/>
          <a:ln w="9525">
            <a:noFill/>
            <a:miter lim="800000"/>
            <a:headEnd/>
            <a:tailEnd/>
          </a:ln>
          <a:effectLst/>
        </p:spPr>
        <p:txBody>
          <a:bodyPr>
            <a:spAutoFit/>
          </a:bodyPr>
          <a:lstStyle/>
          <a:p>
            <a:pPr marL="1023938" indent="-1023938"/>
            <a:r>
              <a:rPr lang="en-US" sz="1600"/>
              <a:t>Fig. 1-12: A number of factors are often used to define the South as a vernacular region, each of which identifies somewhat different boundaries.</a:t>
            </a:r>
          </a:p>
        </p:txBody>
      </p:sp>
      <p:pic>
        <p:nvPicPr>
          <p:cNvPr id="15362" name="Picture 2"/>
          <p:cNvPicPr>
            <a:picLocks noGrp="1" noChangeAspect="1" noChangeArrowheads="1"/>
          </p:cNvPicPr>
          <p:nvPr>
            <p:ph idx="1"/>
          </p:nvPr>
        </p:nvPicPr>
        <p:blipFill>
          <a:blip r:embed="rId3" cstate="print"/>
          <a:srcRect/>
          <a:stretch>
            <a:fillRect/>
          </a:stretch>
        </p:blipFill>
        <p:spPr>
          <a:xfrm>
            <a:off x="1295400" y="1219200"/>
            <a:ext cx="6400800" cy="4572000"/>
          </a:xfr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1880</Words>
  <Application>Microsoft Office PowerPoint</Application>
  <PresentationFormat>On-screen Show (4:3)</PresentationFormat>
  <Paragraphs>249</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Unit 1 Review</vt:lpstr>
      <vt:lpstr>Space and Place</vt:lpstr>
      <vt:lpstr>Scale</vt:lpstr>
      <vt:lpstr>Three Types of Region</vt:lpstr>
      <vt:lpstr>Vernacular Region</vt:lpstr>
      <vt:lpstr>Formal Region </vt:lpstr>
      <vt:lpstr>Functional Regions</vt:lpstr>
      <vt:lpstr>Formal and Functional Regions</vt:lpstr>
      <vt:lpstr>Vernacular Regions</vt:lpstr>
      <vt:lpstr>Regional Boundaries</vt:lpstr>
      <vt:lpstr>Location..(Location, Location)</vt:lpstr>
      <vt:lpstr>Absolute Location</vt:lpstr>
      <vt:lpstr>Time Zones</vt:lpstr>
      <vt:lpstr>Site and Situation</vt:lpstr>
      <vt:lpstr>Distance</vt:lpstr>
      <vt:lpstr>Space-Time Compression</vt:lpstr>
      <vt:lpstr>Space-Time Compression, 1492–1962 </vt:lpstr>
      <vt:lpstr>Spatial Interactions</vt:lpstr>
      <vt:lpstr>Pattern</vt:lpstr>
      <vt:lpstr>Township and Range Patterns</vt:lpstr>
      <vt:lpstr>Long Lots Patterns</vt:lpstr>
      <vt:lpstr>Diffusion Patterns</vt:lpstr>
      <vt:lpstr>Expansion Diffusion</vt:lpstr>
      <vt:lpstr>Hierarchal Diffusion</vt:lpstr>
      <vt:lpstr>Relocation Diffusion</vt:lpstr>
      <vt:lpstr>Contagious Diffusion</vt:lpstr>
      <vt:lpstr>Stimulus Diffusion</vt:lpstr>
      <vt:lpstr>Density</vt:lpstr>
      <vt:lpstr>Core and Periphery</vt:lpstr>
      <vt:lpstr>Map Types</vt:lpstr>
      <vt:lpstr>Topographic Maps</vt:lpstr>
      <vt:lpstr>Thematic Maps</vt:lpstr>
      <vt:lpstr>Chloropleth Maps</vt:lpstr>
      <vt:lpstr>Isoline Maps</vt:lpstr>
      <vt:lpstr>Dot Density Maps</vt:lpstr>
      <vt:lpstr>Flow-line Maps</vt:lpstr>
      <vt:lpstr>Cartograms</vt:lpstr>
      <vt:lpstr>Projections</vt:lpstr>
      <vt:lpstr>Equal-area Projections</vt:lpstr>
      <vt:lpstr>Conformal Projections</vt:lpstr>
      <vt:lpstr>Geographic Technology</vt:lpstr>
      <vt:lpstr>Geographical Information Systems(GIS)</vt:lpstr>
      <vt:lpstr>Global Positioning Systems(GPS) </vt:lpstr>
      <vt:lpstr>Remote Sensing</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Human Geography Notes</dc:title>
  <dc:creator>Alex</dc:creator>
  <cp:lastModifiedBy>dbevan</cp:lastModifiedBy>
  <cp:revision>254</cp:revision>
  <dcterms:created xsi:type="dcterms:W3CDTF">2012-02-08T04:37:52Z</dcterms:created>
  <dcterms:modified xsi:type="dcterms:W3CDTF">2012-09-26T03:43:30Z</dcterms:modified>
</cp:coreProperties>
</file>