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90" r:id="rId4"/>
    <p:sldId id="303" r:id="rId5"/>
    <p:sldId id="304" r:id="rId6"/>
    <p:sldId id="305" r:id="rId7"/>
    <p:sldId id="289" r:id="rId8"/>
    <p:sldId id="269" r:id="rId9"/>
    <p:sldId id="306" r:id="rId10"/>
    <p:sldId id="271" r:id="rId11"/>
    <p:sldId id="307" r:id="rId12"/>
    <p:sldId id="273" r:id="rId13"/>
    <p:sldId id="308" r:id="rId14"/>
    <p:sldId id="291" r:id="rId15"/>
    <p:sldId id="267" r:id="rId16"/>
    <p:sldId id="270" r:id="rId17"/>
    <p:sldId id="310" r:id="rId18"/>
    <p:sldId id="309" r:id="rId19"/>
    <p:sldId id="311" r:id="rId20"/>
    <p:sldId id="312" r:id="rId21"/>
    <p:sldId id="275" r:id="rId22"/>
    <p:sldId id="259" r:id="rId23"/>
    <p:sldId id="260" r:id="rId24"/>
    <p:sldId id="292" r:id="rId25"/>
    <p:sldId id="276" r:id="rId26"/>
    <p:sldId id="277" r:id="rId27"/>
    <p:sldId id="272" r:id="rId28"/>
    <p:sldId id="293" r:id="rId29"/>
    <p:sldId id="314" r:id="rId30"/>
    <p:sldId id="313" r:id="rId31"/>
    <p:sldId id="315" r:id="rId32"/>
    <p:sldId id="316" r:id="rId33"/>
    <p:sldId id="317" r:id="rId34"/>
    <p:sldId id="284" r:id="rId35"/>
    <p:sldId id="263" r:id="rId36"/>
    <p:sldId id="261" r:id="rId37"/>
    <p:sldId id="285" r:id="rId38"/>
    <p:sldId id="280" r:id="rId39"/>
    <p:sldId id="318" r:id="rId40"/>
    <p:sldId id="319" r:id="rId41"/>
    <p:sldId id="264" r:id="rId42"/>
    <p:sldId id="262" r:id="rId43"/>
    <p:sldId id="256" r:id="rId44"/>
    <p:sldId id="266" r:id="rId45"/>
    <p:sldId id="320" r:id="rId46"/>
    <p:sldId id="321" r:id="rId47"/>
    <p:sldId id="322" r:id="rId48"/>
    <p:sldId id="323" r:id="rId49"/>
    <p:sldId id="297" r:id="rId50"/>
    <p:sldId id="265" r:id="rId51"/>
    <p:sldId id="299" r:id="rId52"/>
    <p:sldId id="324" r:id="rId53"/>
    <p:sldId id="287" r:id="rId54"/>
    <p:sldId id="286" r:id="rId55"/>
    <p:sldId id="300" r:id="rId56"/>
    <p:sldId id="298"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CC00"/>
    <a:srgbClr val="CC9900"/>
    <a:srgbClr val="CC33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64" autoAdjust="0"/>
  </p:normalViewPr>
  <p:slideViewPr>
    <p:cSldViewPr>
      <p:cViewPr varScale="1">
        <p:scale>
          <a:sx n="63" d="100"/>
          <a:sy n="63" d="100"/>
        </p:scale>
        <p:origin x="-137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5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C88FFA-133C-4D24-B2A9-D8474CFCD9A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529710-6299-4351-B9FD-9E379908F26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539728-A359-4EA0-B8AB-86448D64DB2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B7C05A7-FFD6-4A32-852B-CBE50271D05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D2FFA7-4E56-4323-A4DF-4DCDABCECA9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74BADC-2D45-4BA7-81C2-AA65F300055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2C6F36-3757-43BF-8FBA-2B4AE7946FD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6AD75E5-95E4-4EFB-BEBE-BC20D8F9503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84E45E2-9F97-44B1-A858-B1B2D8752D2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293CF74-767C-46DA-9004-B44C9C6512D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49339B5-CD96-49A8-9EE7-5D15BF62CCB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EF8C69-17C1-4169-A3A2-22F45A56539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A1604F4-F84E-47B1-AF3C-B4F91D46AEC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rgbClr val="663300"/>
          </a:solidFill>
          <a:latin typeface="+mj-lt"/>
          <a:ea typeface="+mj-ea"/>
          <a:cs typeface="+mj-cs"/>
        </a:defRPr>
      </a:lvl1pPr>
      <a:lvl2pPr algn="ctr" rtl="0" fontAlgn="base">
        <a:spcBef>
          <a:spcPct val="0"/>
        </a:spcBef>
        <a:spcAft>
          <a:spcPct val="0"/>
        </a:spcAft>
        <a:defRPr sz="4400">
          <a:solidFill>
            <a:srgbClr val="663300"/>
          </a:solidFill>
          <a:latin typeface="Franklin Gothic Medium" pitchFamily="34" charset="0"/>
        </a:defRPr>
      </a:lvl2pPr>
      <a:lvl3pPr algn="ctr" rtl="0" fontAlgn="base">
        <a:spcBef>
          <a:spcPct val="0"/>
        </a:spcBef>
        <a:spcAft>
          <a:spcPct val="0"/>
        </a:spcAft>
        <a:defRPr sz="4400">
          <a:solidFill>
            <a:srgbClr val="663300"/>
          </a:solidFill>
          <a:latin typeface="Franklin Gothic Medium" pitchFamily="34" charset="0"/>
        </a:defRPr>
      </a:lvl3pPr>
      <a:lvl4pPr algn="ctr" rtl="0" fontAlgn="base">
        <a:spcBef>
          <a:spcPct val="0"/>
        </a:spcBef>
        <a:spcAft>
          <a:spcPct val="0"/>
        </a:spcAft>
        <a:defRPr sz="4400">
          <a:solidFill>
            <a:srgbClr val="663300"/>
          </a:solidFill>
          <a:latin typeface="Franklin Gothic Medium" pitchFamily="34" charset="0"/>
        </a:defRPr>
      </a:lvl4pPr>
      <a:lvl5pPr algn="ctr" rtl="0" fontAlgn="base">
        <a:spcBef>
          <a:spcPct val="0"/>
        </a:spcBef>
        <a:spcAft>
          <a:spcPct val="0"/>
        </a:spcAft>
        <a:defRPr sz="4400">
          <a:solidFill>
            <a:srgbClr val="663300"/>
          </a:solidFill>
          <a:latin typeface="Franklin Gothic Medium" pitchFamily="34" charset="0"/>
        </a:defRPr>
      </a:lvl5pPr>
      <a:lvl6pPr marL="457200" algn="ctr" rtl="0" fontAlgn="base">
        <a:spcBef>
          <a:spcPct val="0"/>
        </a:spcBef>
        <a:spcAft>
          <a:spcPct val="0"/>
        </a:spcAft>
        <a:defRPr sz="4400">
          <a:solidFill>
            <a:srgbClr val="663300"/>
          </a:solidFill>
          <a:latin typeface="Franklin Gothic Medium" pitchFamily="34" charset="0"/>
        </a:defRPr>
      </a:lvl6pPr>
      <a:lvl7pPr marL="914400" algn="ctr" rtl="0" fontAlgn="base">
        <a:spcBef>
          <a:spcPct val="0"/>
        </a:spcBef>
        <a:spcAft>
          <a:spcPct val="0"/>
        </a:spcAft>
        <a:defRPr sz="4400">
          <a:solidFill>
            <a:srgbClr val="663300"/>
          </a:solidFill>
          <a:latin typeface="Franklin Gothic Medium" pitchFamily="34" charset="0"/>
        </a:defRPr>
      </a:lvl7pPr>
      <a:lvl8pPr marL="1371600" algn="ctr" rtl="0" fontAlgn="base">
        <a:spcBef>
          <a:spcPct val="0"/>
        </a:spcBef>
        <a:spcAft>
          <a:spcPct val="0"/>
        </a:spcAft>
        <a:defRPr sz="4400">
          <a:solidFill>
            <a:srgbClr val="663300"/>
          </a:solidFill>
          <a:latin typeface="Franklin Gothic Medium" pitchFamily="34" charset="0"/>
        </a:defRPr>
      </a:lvl8pPr>
      <a:lvl9pPr marL="1828800" algn="ctr" rtl="0" fontAlgn="base">
        <a:spcBef>
          <a:spcPct val="0"/>
        </a:spcBef>
        <a:spcAft>
          <a:spcPct val="0"/>
        </a:spcAft>
        <a:defRPr sz="4400">
          <a:solidFill>
            <a:srgbClr val="663300"/>
          </a:solidFill>
          <a:latin typeface="Franklin Gothic Medium" pitchFamily="34" charset="0"/>
        </a:defRPr>
      </a:lvl9pPr>
    </p:titleStyle>
    <p:bodyStyle>
      <a:lvl1pPr marL="342900" indent="-342900" algn="l" rtl="0" fontAlgn="base">
        <a:spcBef>
          <a:spcPct val="20000"/>
        </a:spcBef>
        <a:spcAft>
          <a:spcPct val="0"/>
        </a:spcAft>
        <a:buChar char="•"/>
        <a:defRPr sz="3200">
          <a:solidFill>
            <a:srgbClr val="CC3300"/>
          </a:solidFill>
          <a:latin typeface="+mn-lt"/>
          <a:ea typeface="+mn-ea"/>
          <a:cs typeface="+mn-cs"/>
        </a:defRPr>
      </a:lvl1pPr>
      <a:lvl2pPr marL="742950" indent="-285750" algn="l" rtl="0" fontAlgn="base">
        <a:spcBef>
          <a:spcPct val="20000"/>
        </a:spcBef>
        <a:spcAft>
          <a:spcPct val="0"/>
        </a:spcAft>
        <a:buChar char="–"/>
        <a:defRPr sz="2800">
          <a:solidFill>
            <a:srgbClr val="FFCC00"/>
          </a:solidFill>
          <a:latin typeface="+mn-lt"/>
        </a:defRPr>
      </a:lvl2pPr>
      <a:lvl3pPr marL="1143000" indent="-228600" algn="l" rtl="0" fontAlgn="base">
        <a:spcBef>
          <a:spcPct val="20000"/>
        </a:spcBef>
        <a:spcAft>
          <a:spcPct val="0"/>
        </a:spcAft>
        <a:buChar char="•"/>
        <a:defRPr sz="2400">
          <a:solidFill>
            <a:schemeClr val="tx1"/>
          </a:solidFill>
          <a:latin typeface="Arial" charset="0"/>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a:t>Political</a:t>
            </a:r>
          </a:p>
        </p:txBody>
      </p:sp>
      <p:sp>
        <p:nvSpPr>
          <p:cNvPr id="4099" name="Rectangle 3"/>
          <p:cNvSpPr>
            <a:spLocks noGrp="1" noChangeArrowheads="1"/>
          </p:cNvSpPr>
          <p:nvPr>
            <p:ph type="subTitle" idx="1"/>
          </p:nvPr>
        </p:nvSpPr>
        <p:spPr/>
        <p:txBody>
          <a:bodyPr/>
          <a:lstStyle/>
          <a:p>
            <a:r>
              <a:rPr lang="en-US"/>
              <a:t>Chapter 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 Box 6"/>
          <p:cNvSpPr txBox="1">
            <a:spLocks noChangeArrowheads="1"/>
          </p:cNvSpPr>
          <p:nvPr/>
        </p:nvSpPr>
        <p:spPr bwMode="auto">
          <a:xfrm>
            <a:off x="228600" y="304800"/>
            <a:ext cx="2667000" cy="1797050"/>
          </a:xfrm>
          <a:prstGeom prst="rect">
            <a:avLst/>
          </a:prstGeom>
          <a:noFill/>
          <a:ln w="9525">
            <a:noFill/>
            <a:miter lim="800000"/>
            <a:headEnd/>
            <a:tailEnd/>
          </a:ln>
          <a:effectLst/>
        </p:spPr>
        <p:txBody>
          <a:bodyPr>
            <a:spAutoFit/>
          </a:bodyPr>
          <a:lstStyle/>
          <a:p>
            <a:r>
              <a:rPr lang="en-US" sz="3200">
                <a:solidFill>
                  <a:srgbClr val="663300"/>
                </a:solidFill>
                <a:latin typeface="Franklin Gothic Medium" pitchFamily="34" charset="0"/>
              </a:rPr>
              <a:t>Multinational State – </a:t>
            </a:r>
          </a:p>
          <a:p>
            <a:r>
              <a:rPr lang="en-US" sz="2400">
                <a:solidFill>
                  <a:srgbClr val="663300"/>
                </a:solidFill>
                <a:latin typeface="Franklin Gothic Medium" pitchFamily="34" charset="0"/>
              </a:rPr>
              <a:t>A state with more than one nation.</a:t>
            </a:r>
          </a:p>
        </p:txBody>
      </p:sp>
      <p:sp>
        <p:nvSpPr>
          <p:cNvPr id="23560" name="Text Box 8"/>
          <p:cNvSpPr txBox="1">
            <a:spLocks noChangeArrowheads="1"/>
          </p:cNvSpPr>
          <p:nvPr/>
        </p:nvSpPr>
        <p:spPr bwMode="auto">
          <a:xfrm>
            <a:off x="228600" y="5410200"/>
            <a:ext cx="2819400" cy="396875"/>
          </a:xfrm>
          <a:prstGeom prst="rect">
            <a:avLst/>
          </a:prstGeom>
          <a:noFill/>
          <a:ln w="9525">
            <a:noFill/>
            <a:miter lim="800000"/>
            <a:headEnd/>
            <a:tailEnd/>
          </a:ln>
          <a:effectLst/>
        </p:spPr>
        <p:txBody>
          <a:bodyPr>
            <a:spAutoFit/>
          </a:bodyPr>
          <a:lstStyle/>
          <a:p>
            <a:pPr>
              <a:spcBef>
                <a:spcPct val="50000"/>
              </a:spcBef>
            </a:pPr>
            <a:r>
              <a:rPr lang="en-US" sz="2000">
                <a:solidFill>
                  <a:srgbClr val="663300"/>
                </a:solidFill>
                <a:latin typeface="Franklin Gothic Medium" pitchFamily="34" charset="0"/>
              </a:rPr>
              <a:t>The Former Yugoslavia </a:t>
            </a:r>
          </a:p>
        </p:txBody>
      </p:sp>
      <p:pic>
        <p:nvPicPr>
          <p:cNvPr id="23561" name="Picture 9" descr="deblij_ch07_fig35"/>
          <p:cNvPicPr>
            <a:picLocks noChangeAspect="1" noChangeArrowheads="1"/>
          </p:cNvPicPr>
          <p:nvPr/>
        </p:nvPicPr>
        <p:blipFill>
          <a:blip r:embed="rId2" cstate="print"/>
          <a:srcRect/>
          <a:stretch>
            <a:fillRect/>
          </a:stretch>
        </p:blipFill>
        <p:spPr bwMode="auto">
          <a:xfrm>
            <a:off x="3048000" y="914400"/>
            <a:ext cx="6096000" cy="597693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457200" y="304800"/>
            <a:ext cx="7772400" cy="944563"/>
          </a:xfrm>
          <a:prstGeom prst="rect">
            <a:avLst/>
          </a:prstGeom>
          <a:noFill/>
          <a:ln w="9525">
            <a:noFill/>
            <a:miter lim="800000"/>
            <a:headEnd/>
            <a:tailEnd/>
          </a:ln>
          <a:effectLst/>
        </p:spPr>
        <p:txBody>
          <a:bodyPr>
            <a:spAutoFit/>
          </a:bodyPr>
          <a:lstStyle/>
          <a:p>
            <a:r>
              <a:rPr lang="en-US" sz="3200">
                <a:solidFill>
                  <a:srgbClr val="663300"/>
                </a:solidFill>
                <a:latin typeface="Franklin Gothic Medium" pitchFamily="34" charset="0"/>
              </a:rPr>
              <a:t>Multistate Nation – </a:t>
            </a:r>
          </a:p>
          <a:p>
            <a:r>
              <a:rPr lang="en-US" sz="2400">
                <a:solidFill>
                  <a:srgbClr val="663300"/>
                </a:solidFill>
                <a:latin typeface="Franklin Gothic Medium" pitchFamily="34" charset="0"/>
              </a:rPr>
              <a:t>A nation with more than one state.</a:t>
            </a:r>
          </a:p>
        </p:txBody>
      </p:sp>
      <p:pic>
        <p:nvPicPr>
          <p:cNvPr id="70659" name="Picture 3" descr="deblij_ch08_fig05"/>
          <p:cNvPicPr>
            <a:picLocks noChangeAspect="1" noChangeArrowheads="1"/>
          </p:cNvPicPr>
          <p:nvPr/>
        </p:nvPicPr>
        <p:blipFill>
          <a:blip r:embed="rId2" cstate="print"/>
          <a:srcRect/>
          <a:stretch>
            <a:fillRect/>
          </a:stretch>
        </p:blipFill>
        <p:spPr bwMode="auto">
          <a:xfrm>
            <a:off x="990600" y="1425575"/>
            <a:ext cx="6934200" cy="4602163"/>
          </a:xfrm>
          <a:prstGeom prst="rect">
            <a:avLst/>
          </a:prstGeom>
          <a:noFill/>
        </p:spPr>
      </p:pic>
      <p:sp>
        <p:nvSpPr>
          <p:cNvPr id="70660" name="Text Box 4"/>
          <p:cNvSpPr txBox="1">
            <a:spLocks noChangeArrowheads="1"/>
          </p:cNvSpPr>
          <p:nvPr/>
        </p:nvSpPr>
        <p:spPr bwMode="auto">
          <a:xfrm>
            <a:off x="838200" y="6248400"/>
            <a:ext cx="7772400" cy="396875"/>
          </a:xfrm>
          <a:prstGeom prst="rect">
            <a:avLst/>
          </a:prstGeom>
          <a:noFill/>
          <a:ln w="9525">
            <a:noFill/>
            <a:miter lim="800000"/>
            <a:headEnd/>
            <a:tailEnd/>
          </a:ln>
          <a:effectLst/>
        </p:spPr>
        <p:txBody>
          <a:bodyPr>
            <a:spAutoFit/>
          </a:bodyPr>
          <a:lstStyle/>
          <a:p>
            <a:pPr>
              <a:spcBef>
                <a:spcPct val="50000"/>
              </a:spcBef>
            </a:pPr>
            <a:r>
              <a:rPr lang="en-US" sz="2000">
                <a:solidFill>
                  <a:srgbClr val="663300"/>
                </a:solidFill>
                <a:latin typeface="Franklin Gothic Medium" pitchFamily="34" charset="0"/>
              </a:rPr>
              <a:t>Transylvania – homeland for both Romanians and Hungarians.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deblij_ch08_fig06"/>
          <p:cNvPicPr>
            <a:picLocks noChangeAspect="1" noChangeArrowheads="1"/>
          </p:cNvPicPr>
          <p:nvPr/>
        </p:nvPicPr>
        <p:blipFill>
          <a:blip r:embed="rId2" cstate="print"/>
          <a:srcRect/>
          <a:stretch>
            <a:fillRect/>
          </a:stretch>
        </p:blipFill>
        <p:spPr bwMode="auto">
          <a:xfrm>
            <a:off x="1752600" y="1563688"/>
            <a:ext cx="6223000" cy="5141912"/>
          </a:xfrm>
          <a:prstGeom prst="rect">
            <a:avLst/>
          </a:prstGeom>
          <a:noFill/>
        </p:spPr>
      </p:pic>
      <p:sp>
        <p:nvSpPr>
          <p:cNvPr id="25606" name="Rectangle 6"/>
          <p:cNvSpPr>
            <a:spLocks noGrp="1" noChangeArrowheads="1"/>
          </p:cNvSpPr>
          <p:nvPr>
            <p:ph type="title"/>
          </p:nvPr>
        </p:nvSpPr>
        <p:spPr/>
        <p:txBody>
          <a:bodyPr/>
          <a:lstStyle/>
          <a:p>
            <a:pPr algn="l"/>
            <a:r>
              <a:rPr lang="en-US" sz="3200"/>
              <a:t>Stateless Nation –</a:t>
            </a:r>
            <a:r>
              <a:rPr lang="en-US"/>
              <a:t/>
            </a:r>
            <a:br>
              <a:rPr lang="en-US"/>
            </a:br>
            <a:r>
              <a:rPr lang="en-US" sz="2400"/>
              <a:t>a nation without a state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Nation and Territory</a:t>
            </a:r>
          </a:p>
        </p:txBody>
      </p:sp>
      <p:sp>
        <p:nvSpPr>
          <p:cNvPr id="71683" name="Rectangle 3"/>
          <p:cNvSpPr>
            <a:spLocks noGrp="1" noChangeArrowheads="1"/>
          </p:cNvSpPr>
          <p:nvPr>
            <p:ph type="body" idx="1"/>
          </p:nvPr>
        </p:nvSpPr>
        <p:spPr/>
        <p:txBody>
          <a:bodyPr/>
          <a:lstStyle/>
          <a:p>
            <a:pPr>
              <a:buFontTx/>
              <a:buNone/>
            </a:pPr>
            <a:r>
              <a:rPr lang="en-US"/>
              <a:t>“The control and maintenance of a territory is as crucial as the control and maintenance of a national language, religion, or particular way of life. Indeed, a language, religion, or way of life is difficult to maintain without control over territory.” </a:t>
            </a:r>
          </a:p>
          <a:p>
            <a:pPr>
              <a:buFontTx/>
              <a:buNone/>
            </a:pPr>
            <a:r>
              <a:rPr lang="en-US" sz="2400"/>
              <a:t>						- George White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274638"/>
            <a:ext cx="9144000" cy="1325562"/>
          </a:xfrm>
        </p:spPr>
        <p:txBody>
          <a:bodyPr/>
          <a:lstStyle/>
          <a:p>
            <a:r>
              <a:rPr lang="en-US" sz="4000"/>
              <a:t>European Colonialism and the </a:t>
            </a:r>
            <a:br>
              <a:rPr lang="en-US" sz="4000"/>
            </a:br>
            <a:r>
              <a:rPr lang="en-US" sz="4000"/>
              <a:t>Diffusion of the Nation-State Model</a:t>
            </a:r>
          </a:p>
        </p:txBody>
      </p:sp>
      <p:sp>
        <p:nvSpPr>
          <p:cNvPr id="48131" name="Rectangle 3"/>
          <p:cNvSpPr>
            <a:spLocks noGrp="1" noChangeArrowheads="1"/>
          </p:cNvSpPr>
          <p:nvPr>
            <p:ph type="body" idx="1"/>
          </p:nvPr>
        </p:nvSpPr>
        <p:spPr>
          <a:xfrm>
            <a:off x="457200" y="1600200"/>
            <a:ext cx="8229600" cy="1600200"/>
          </a:xfrm>
        </p:spPr>
        <p:txBody>
          <a:bodyPr/>
          <a:lstStyle/>
          <a:p>
            <a:pPr>
              <a:lnSpc>
                <a:spcPct val="80000"/>
              </a:lnSpc>
            </a:pPr>
            <a:r>
              <a:rPr lang="en-US" sz="3600"/>
              <a:t>Colonialism -</a:t>
            </a:r>
          </a:p>
          <a:p>
            <a:pPr>
              <a:lnSpc>
                <a:spcPct val="80000"/>
              </a:lnSpc>
              <a:buFontTx/>
              <a:buNone/>
            </a:pPr>
            <a:r>
              <a:rPr lang="en-US" sz="2400"/>
              <a:t>	a physical action in which one state takes over control of another, taking over the government and ruling the territory as its own.</a:t>
            </a:r>
            <a:r>
              <a:rPr lang="en-US" sz="2800"/>
              <a:t> </a:t>
            </a:r>
          </a:p>
          <a:p>
            <a:pPr>
              <a:lnSpc>
                <a:spcPct val="80000"/>
              </a:lnSpc>
              <a:buFontTx/>
              <a:buNone/>
            </a:pPr>
            <a:endParaRPr lang="en-US" sz="2800">
              <a:solidFill>
                <a:srgbClr val="CC9900"/>
              </a:solidFill>
            </a:endParaRPr>
          </a:p>
        </p:txBody>
      </p:sp>
      <p:pic>
        <p:nvPicPr>
          <p:cNvPr id="48132" name="Picture 4" descr="deblij_ch08_fig07"/>
          <p:cNvPicPr>
            <a:picLocks noChangeAspect="1" noChangeArrowheads="1"/>
          </p:cNvPicPr>
          <p:nvPr/>
        </p:nvPicPr>
        <p:blipFill>
          <a:blip r:embed="rId2" cstate="print"/>
          <a:srcRect/>
          <a:stretch>
            <a:fillRect/>
          </a:stretch>
        </p:blipFill>
        <p:spPr bwMode="auto">
          <a:xfrm>
            <a:off x="3657600" y="2843213"/>
            <a:ext cx="5410200" cy="4014787"/>
          </a:xfrm>
          <a:prstGeom prst="rect">
            <a:avLst/>
          </a:prstGeom>
          <a:noFill/>
        </p:spPr>
      </p:pic>
      <p:sp>
        <p:nvSpPr>
          <p:cNvPr id="48133" name="Text Box 5"/>
          <p:cNvSpPr txBox="1">
            <a:spLocks noChangeArrowheads="1"/>
          </p:cNvSpPr>
          <p:nvPr/>
        </p:nvSpPr>
        <p:spPr bwMode="auto">
          <a:xfrm>
            <a:off x="838200" y="3810000"/>
            <a:ext cx="2514600" cy="2101850"/>
          </a:xfrm>
          <a:prstGeom prst="rect">
            <a:avLst/>
          </a:prstGeom>
          <a:noFill/>
          <a:ln w="9525">
            <a:noFill/>
            <a:miter lim="800000"/>
            <a:headEnd/>
            <a:tailEnd/>
          </a:ln>
          <a:effectLst/>
        </p:spPr>
        <p:txBody>
          <a:bodyPr>
            <a:spAutoFit/>
          </a:bodyPr>
          <a:lstStyle/>
          <a:p>
            <a:pPr>
              <a:spcBef>
                <a:spcPct val="50000"/>
              </a:spcBef>
            </a:pPr>
            <a:r>
              <a:rPr lang="en-US" sz="2400">
                <a:solidFill>
                  <a:srgbClr val="663300"/>
                </a:solidFill>
                <a:latin typeface="Franklin Gothic Medium" pitchFamily="34" charset="0"/>
              </a:rPr>
              <a:t>Two Waves of European Colonialism:</a:t>
            </a:r>
          </a:p>
          <a:p>
            <a:pPr>
              <a:spcBef>
                <a:spcPct val="50000"/>
              </a:spcBef>
            </a:pPr>
            <a:r>
              <a:rPr lang="en-US" sz="2000">
                <a:solidFill>
                  <a:srgbClr val="663300"/>
                </a:solidFill>
                <a:latin typeface="Franklin Gothic Medium" pitchFamily="34" charset="0"/>
              </a:rPr>
              <a:t>1500 - 1825 </a:t>
            </a:r>
          </a:p>
          <a:p>
            <a:pPr>
              <a:spcBef>
                <a:spcPct val="50000"/>
              </a:spcBef>
            </a:pPr>
            <a:r>
              <a:rPr lang="en-US" sz="2000">
                <a:solidFill>
                  <a:srgbClr val="663300"/>
                </a:solidFill>
                <a:latin typeface="Franklin Gothic Medium" pitchFamily="34" charset="0"/>
              </a:rPr>
              <a:t>1825 - 1975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a:spLocks noChangeArrowheads="1"/>
          </p:cNvSpPr>
          <p:nvPr/>
        </p:nvSpPr>
        <p:spPr bwMode="auto">
          <a:xfrm>
            <a:off x="609600" y="5181600"/>
            <a:ext cx="8001000" cy="1431925"/>
          </a:xfrm>
          <a:prstGeom prst="rect">
            <a:avLst/>
          </a:prstGeom>
          <a:noFill/>
          <a:ln w="9525">
            <a:noFill/>
            <a:miter lim="800000"/>
            <a:headEnd/>
            <a:tailEnd/>
          </a:ln>
          <a:effectLst/>
        </p:spPr>
        <p:txBody>
          <a:bodyPr>
            <a:spAutoFit/>
          </a:bodyPr>
          <a:lstStyle/>
          <a:p>
            <a:pPr>
              <a:spcBef>
                <a:spcPct val="50000"/>
              </a:spcBef>
            </a:pPr>
            <a:r>
              <a:rPr lang="en-US" sz="2800">
                <a:solidFill>
                  <a:srgbClr val="663300"/>
                </a:solidFill>
                <a:latin typeface="Franklin Gothic Medium" pitchFamily="34" charset="0"/>
              </a:rPr>
              <a:t>Dominant Colonial Influences, 1550-1950</a:t>
            </a:r>
          </a:p>
          <a:p>
            <a:pPr>
              <a:spcBef>
                <a:spcPct val="50000"/>
              </a:spcBef>
            </a:pPr>
            <a:r>
              <a:rPr lang="en-US" sz="2400">
                <a:solidFill>
                  <a:srgbClr val="663300"/>
                </a:solidFill>
                <a:latin typeface="Franklin Gothic Medium" pitchFamily="34" charset="0"/>
              </a:rPr>
              <a:t>This map shows the dominant influence, as some places were colonized by more than one power in this time period. </a:t>
            </a:r>
          </a:p>
        </p:txBody>
      </p:sp>
      <p:pic>
        <p:nvPicPr>
          <p:cNvPr id="19463" name="Picture 7" descr="deblij_ch08_fig08"/>
          <p:cNvPicPr>
            <a:picLocks noChangeAspect="1" noChangeArrowheads="1"/>
          </p:cNvPicPr>
          <p:nvPr/>
        </p:nvPicPr>
        <p:blipFill>
          <a:blip r:embed="rId2" cstate="print"/>
          <a:srcRect/>
          <a:stretch>
            <a:fillRect/>
          </a:stretch>
        </p:blipFill>
        <p:spPr bwMode="auto">
          <a:xfrm>
            <a:off x="0" y="885825"/>
            <a:ext cx="9144000" cy="34575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381000" y="4648200"/>
            <a:ext cx="8382000" cy="2406650"/>
          </a:xfrm>
          <a:prstGeom prst="rect">
            <a:avLst/>
          </a:prstGeom>
          <a:noFill/>
          <a:ln w="9525">
            <a:noFill/>
            <a:miter lim="800000"/>
            <a:headEnd/>
            <a:tailEnd/>
          </a:ln>
          <a:effectLst/>
        </p:spPr>
        <p:txBody>
          <a:bodyPr>
            <a:spAutoFit/>
          </a:bodyPr>
          <a:lstStyle/>
          <a:p>
            <a:pPr>
              <a:spcBef>
                <a:spcPct val="50000"/>
              </a:spcBef>
            </a:pPr>
            <a:r>
              <a:rPr lang="en-US" sz="3200">
                <a:solidFill>
                  <a:srgbClr val="CC3300"/>
                </a:solidFill>
                <a:latin typeface="Franklin Gothic Medium" pitchFamily="34" charset="0"/>
              </a:rPr>
              <a:t>Two Waves of Decolonization</a:t>
            </a:r>
          </a:p>
          <a:p>
            <a:pPr>
              <a:spcBef>
                <a:spcPct val="50000"/>
              </a:spcBef>
            </a:pPr>
            <a:r>
              <a:rPr lang="en-US" sz="2400">
                <a:solidFill>
                  <a:srgbClr val="CC3300"/>
                </a:solidFill>
                <a:latin typeface="Franklin Gothic Medium" pitchFamily="34" charset="0"/>
              </a:rPr>
              <a:t>First wave – focused on decolonization of the Americas</a:t>
            </a:r>
          </a:p>
          <a:p>
            <a:pPr>
              <a:spcBef>
                <a:spcPct val="50000"/>
              </a:spcBef>
            </a:pPr>
            <a:r>
              <a:rPr lang="en-US" sz="2400">
                <a:solidFill>
                  <a:srgbClr val="CC3300"/>
                </a:solidFill>
                <a:latin typeface="Franklin Gothic Medium" pitchFamily="34" charset="0"/>
              </a:rPr>
              <a:t>Second wave – focused on decolonization of Africa and Asia</a:t>
            </a:r>
          </a:p>
          <a:p>
            <a:pPr>
              <a:spcBef>
                <a:spcPct val="50000"/>
              </a:spcBef>
            </a:pPr>
            <a:endParaRPr lang="en-US" sz="3200">
              <a:solidFill>
                <a:srgbClr val="CC3300"/>
              </a:solidFill>
              <a:latin typeface="Franklin Gothic Medium" pitchFamily="34" charset="0"/>
            </a:endParaRPr>
          </a:p>
        </p:txBody>
      </p:sp>
      <p:pic>
        <p:nvPicPr>
          <p:cNvPr id="22535" name="Picture 7" descr="deblij_ch08_fig02"/>
          <p:cNvPicPr>
            <a:picLocks noChangeAspect="1" noChangeArrowheads="1"/>
          </p:cNvPicPr>
          <p:nvPr/>
        </p:nvPicPr>
        <p:blipFill>
          <a:blip r:embed="rId2" cstate="print"/>
          <a:srcRect/>
          <a:stretch>
            <a:fillRect/>
          </a:stretch>
        </p:blipFill>
        <p:spPr bwMode="auto">
          <a:xfrm>
            <a:off x="0" y="420688"/>
            <a:ext cx="9144000" cy="354171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5"/>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US" sz="4000">
                <a:solidFill>
                  <a:srgbClr val="663300"/>
                </a:solidFill>
                <a:latin typeface="Franklin Gothic Medium" pitchFamily="34" charset="0"/>
              </a:rPr>
              <a:t>The Capitalist World-Economy</a:t>
            </a:r>
          </a:p>
        </p:txBody>
      </p:sp>
      <p:pic>
        <p:nvPicPr>
          <p:cNvPr id="73734" name="Picture 6" descr="deblij_ch08_fig09"/>
          <p:cNvPicPr>
            <a:picLocks noChangeAspect="1" noChangeArrowheads="1"/>
          </p:cNvPicPr>
          <p:nvPr/>
        </p:nvPicPr>
        <p:blipFill>
          <a:blip r:embed="rId2" cstate="print"/>
          <a:srcRect/>
          <a:stretch>
            <a:fillRect/>
          </a:stretch>
        </p:blipFill>
        <p:spPr bwMode="auto">
          <a:xfrm>
            <a:off x="3429000" y="2057400"/>
            <a:ext cx="5715000" cy="3992563"/>
          </a:xfrm>
          <a:prstGeom prst="rect">
            <a:avLst/>
          </a:prstGeom>
          <a:noFill/>
        </p:spPr>
      </p:pic>
      <p:sp>
        <p:nvSpPr>
          <p:cNvPr id="73736" name="Text Box 8"/>
          <p:cNvSpPr txBox="1">
            <a:spLocks noChangeArrowheads="1"/>
          </p:cNvSpPr>
          <p:nvPr/>
        </p:nvSpPr>
        <p:spPr bwMode="auto">
          <a:xfrm>
            <a:off x="304800" y="2286000"/>
            <a:ext cx="2895600" cy="2073275"/>
          </a:xfrm>
          <a:prstGeom prst="rect">
            <a:avLst/>
          </a:prstGeom>
          <a:noFill/>
          <a:ln w="9525">
            <a:noFill/>
            <a:miter lim="800000"/>
            <a:headEnd/>
            <a:tailEnd/>
          </a:ln>
          <a:effectLst/>
        </p:spPr>
        <p:txBody>
          <a:bodyPr>
            <a:spAutoFit/>
          </a:bodyPr>
          <a:lstStyle/>
          <a:p>
            <a:pPr>
              <a:spcBef>
                <a:spcPct val="50000"/>
              </a:spcBef>
            </a:pPr>
            <a:r>
              <a:rPr lang="en-US" sz="2000">
                <a:solidFill>
                  <a:srgbClr val="663300"/>
                </a:solidFill>
              </a:rPr>
              <a:t>The World-Economy </a:t>
            </a:r>
          </a:p>
          <a:p>
            <a:pPr>
              <a:spcBef>
                <a:spcPct val="50000"/>
              </a:spcBef>
            </a:pPr>
            <a:r>
              <a:rPr lang="en-US" sz="2000">
                <a:solidFill>
                  <a:srgbClr val="663300"/>
                </a:solidFill>
              </a:rPr>
              <a:t>is more than the sum of its parts. It is composed of “dots” but we must also understand the “whole.”</a:t>
            </a:r>
          </a:p>
        </p:txBody>
      </p:sp>
      <p:sp>
        <p:nvSpPr>
          <p:cNvPr id="73737" name="Text Box 9"/>
          <p:cNvSpPr txBox="1">
            <a:spLocks noChangeArrowheads="1"/>
          </p:cNvSpPr>
          <p:nvPr/>
        </p:nvSpPr>
        <p:spPr bwMode="auto">
          <a:xfrm>
            <a:off x="3048000" y="6324600"/>
            <a:ext cx="6096000" cy="396875"/>
          </a:xfrm>
          <a:prstGeom prst="rect">
            <a:avLst/>
          </a:prstGeom>
          <a:noFill/>
          <a:ln w="9525">
            <a:noFill/>
            <a:miter lim="800000"/>
            <a:headEnd/>
            <a:tailEnd/>
          </a:ln>
          <a:effectLst/>
        </p:spPr>
        <p:txBody>
          <a:bodyPr>
            <a:spAutoFit/>
          </a:bodyPr>
          <a:lstStyle/>
          <a:p>
            <a:pPr>
              <a:spcBef>
                <a:spcPct val="50000"/>
              </a:spcBef>
            </a:pPr>
            <a:r>
              <a:rPr lang="en-US" sz="2000">
                <a:solidFill>
                  <a:srgbClr val="663300"/>
                </a:solidFill>
                <a:latin typeface="Franklin Gothic Medium" pitchFamily="34" charset="0"/>
              </a:rPr>
              <a:t>Sunday on La Grande Jatte by Georges Pierre Seurat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304800" y="1828800"/>
            <a:ext cx="8458200" cy="4525963"/>
          </a:xfrm>
        </p:spPr>
        <p:txBody>
          <a:bodyPr/>
          <a:lstStyle/>
          <a:p>
            <a:pPr marL="609600" indent="-609600">
              <a:buFontTx/>
              <a:buNone/>
            </a:pPr>
            <a:r>
              <a:rPr lang="en-US"/>
              <a:t>Immanuel Wallerstein’s World-Systems Theory:</a:t>
            </a:r>
          </a:p>
          <a:p>
            <a:pPr marL="609600" indent="-609600">
              <a:buFontTx/>
              <a:buNone/>
            </a:pPr>
            <a:endParaRPr lang="en-US"/>
          </a:p>
          <a:p>
            <a:pPr marL="990600" lvl="1" indent="-533400">
              <a:buFontTx/>
              <a:buAutoNum type="arabicPeriod"/>
            </a:pPr>
            <a:r>
              <a:rPr lang="en-US">
                <a:solidFill>
                  <a:srgbClr val="663300"/>
                </a:solidFill>
              </a:rPr>
              <a:t>The world economy has one market and a global division of labor.</a:t>
            </a:r>
          </a:p>
          <a:p>
            <a:pPr marL="990600" lvl="1" indent="-533400">
              <a:buFontTx/>
              <a:buAutoNum type="arabicPeriod"/>
            </a:pPr>
            <a:r>
              <a:rPr lang="en-US">
                <a:solidFill>
                  <a:srgbClr val="663300"/>
                </a:solidFill>
              </a:rPr>
              <a:t>Although the world has multiple states, almost everything takes place within the context of the world economy.</a:t>
            </a:r>
          </a:p>
          <a:p>
            <a:pPr marL="990600" lvl="1" indent="-533400">
              <a:buFontTx/>
              <a:buAutoNum type="arabicPeriod"/>
            </a:pPr>
            <a:r>
              <a:rPr lang="en-US">
                <a:solidFill>
                  <a:srgbClr val="663300"/>
                </a:solidFill>
              </a:rPr>
              <a:t>The world economy has a three-tier structure.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4000"/>
              <a:t>Construction of the World Economy</a:t>
            </a:r>
          </a:p>
        </p:txBody>
      </p:sp>
      <p:sp>
        <p:nvSpPr>
          <p:cNvPr id="74755" name="Rectangle 3"/>
          <p:cNvSpPr>
            <a:spLocks noGrp="1" noChangeArrowheads="1"/>
          </p:cNvSpPr>
          <p:nvPr>
            <p:ph type="body" idx="1"/>
          </p:nvPr>
        </p:nvSpPr>
        <p:spPr>
          <a:xfrm>
            <a:off x="457200" y="1905000"/>
            <a:ext cx="8229600" cy="4525963"/>
          </a:xfrm>
        </p:spPr>
        <p:txBody>
          <a:bodyPr/>
          <a:lstStyle/>
          <a:p>
            <a:pPr>
              <a:buFontTx/>
              <a:buNone/>
            </a:pPr>
            <a:r>
              <a:rPr lang="en-US"/>
              <a:t>Capitalism –</a:t>
            </a:r>
            <a:r>
              <a:rPr lang="en-US" sz="2400"/>
              <a:t> people, corporations, and states produce goods and services and exchange them in the world market, with the goal of achieving profit. </a:t>
            </a:r>
          </a:p>
          <a:p>
            <a:pPr>
              <a:buFontTx/>
              <a:buNone/>
            </a:pPr>
            <a:endParaRPr lang="en-US" sz="2400"/>
          </a:p>
          <a:p>
            <a:pPr>
              <a:buFontTx/>
              <a:buNone/>
            </a:pPr>
            <a:r>
              <a:rPr lang="en-US"/>
              <a:t>Commodification –</a:t>
            </a:r>
            <a:r>
              <a:rPr lang="en-US" sz="2400"/>
              <a:t> the process of placing a price on a good and then buying, selling, and trading the good. </a:t>
            </a:r>
          </a:p>
          <a:p>
            <a:pPr>
              <a:buFontTx/>
              <a:buNone/>
            </a:pPr>
            <a:endParaRPr lang="en-US" sz="2400"/>
          </a:p>
          <a:p>
            <a:pPr>
              <a:buFontTx/>
              <a:buNone/>
            </a:pPr>
            <a:r>
              <a:rPr lang="en-US"/>
              <a:t>Colonialism –</a:t>
            </a:r>
            <a:r>
              <a:rPr lang="en-US" sz="2400"/>
              <a:t> brought the world into the world economy, setting up an interdependent global economy.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n-US" sz="4000"/>
              <a:t>How is Space Politically Organized into States and Nations?</a:t>
            </a:r>
          </a:p>
        </p:txBody>
      </p:sp>
      <p:sp>
        <p:nvSpPr>
          <p:cNvPr id="5123" name="Rectangle 3"/>
          <p:cNvSpPr>
            <a:spLocks noGrp="1" noChangeArrowheads="1"/>
          </p:cNvSpPr>
          <p:nvPr>
            <p:ph type="subTitle" idx="1"/>
          </p:nvPr>
        </p:nvSpPr>
        <p:spPr/>
        <p:txBody>
          <a:bodyPr/>
          <a:lstStyle/>
          <a:p>
            <a:endParaRPr lang="en-US"/>
          </a:p>
          <a:p>
            <a:endParaRPr lang="en-US"/>
          </a:p>
        </p:txBody>
      </p:sp>
      <p:sp>
        <p:nvSpPr>
          <p:cNvPr id="5124" name="Text Box 4"/>
          <p:cNvSpPr txBox="1">
            <a:spLocks noChangeArrowheads="1"/>
          </p:cNvSpPr>
          <p:nvPr/>
        </p:nvSpPr>
        <p:spPr bwMode="auto">
          <a:xfrm>
            <a:off x="3505200" y="1143000"/>
            <a:ext cx="2268538" cy="519113"/>
          </a:xfrm>
          <a:prstGeom prst="rect">
            <a:avLst/>
          </a:prstGeom>
          <a:noFill/>
          <a:ln w="9525">
            <a:noFill/>
            <a:miter lim="800000"/>
            <a:headEnd/>
            <a:tailEnd/>
          </a:ln>
          <a:effectLst/>
        </p:spPr>
        <p:txBody>
          <a:bodyPr wrap="none">
            <a:spAutoFit/>
          </a:bodyPr>
          <a:lstStyle/>
          <a:p>
            <a:r>
              <a:rPr lang="en-US" sz="2800">
                <a:solidFill>
                  <a:srgbClr val="CC3300"/>
                </a:solidFill>
                <a:latin typeface="Franklin Gothic Medium" pitchFamily="34" charset="0"/>
              </a:rPr>
              <a:t>Key Question: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p:txBody>
          <a:bodyPr/>
          <a:lstStyle/>
          <a:p>
            <a:r>
              <a:rPr lang="en-US"/>
              <a:t>Three Tier Structure</a:t>
            </a:r>
          </a:p>
        </p:txBody>
      </p:sp>
      <p:sp>
        <p:nvSpPr>
          <p:cNvPr id="75783" name="Rectangle 7"/>
          <p:cNvSpPr>
            <a:spLocks noChangeArrowheads="1"/>
          </p:cNvSpPr>
          <p:nvPr/>
        </p:nvSpPr>
        <p:spPr bwMode="auto">
          <a:xfrm>
            <a:off x="152400" y="1447800"/>
            <a:ext cx="4191000" cy="2187575"/>
          </a:xfrm>
          <a:prstGeom prst="rect">
            <a:avLst/>
          </a:prstGeom>
          <a:noFill/>
          <a:ln w="38100">
            <a:solidFill>
              <a:srgbClr val="663300"/>
            </a:solidFill>
            <a:prstDash val="sysDot"/>
            <a:miter lim="800000"/>
            <a:headEnd/>
            <a:tailEnd/>
          </a:ln>
          <a:effectLst/>
        </p:spPr>
        <p:txBody>
          <a:bodyPr/>
          <a:lstStyle/>
          <a:p>
            <a:pPr marL="342900" indent="-342900">
              <a:spcBef>
                <a:spcPct val="20000"/>
              </a:spcBef>
            </a:pPr>
            <a:r>
              <a:rPr lang="en-US" sz="2800">
                <a:solidFill>
                  <a:srgbClr val="CC3300"/>
                </a:solidFill>
                <a:latin typeface="Franklin Gothic Medium" pitchFamily="34" charset="0"/>
              </a:rPr>
              <a:t>Core </a:t>
            </a:r>
          </a:p>
          <a:p>
            <a:pPr marL="342900" indent="-342900">
              <a:spcBef>
                <a:spcPct val="20000"/>
              </a:spcBef>
            </a:pPr>
            <a:r>
              <a:rPr lang="en-US" sz="2000">
                <a:solidFill>
                  <a:srgbClr val="CC3300"/>
                </a:solidFill>
                <a:latin typeface="Franklin Gothic Medium" pitchFamily="34" charset="0"/>
              </a:rPr>
              <a:t>Processes that incorporate higher levels of education, higher salaries, and more technology </a:t>
            </a:r>
          </a:p>
          <a:p>
            <a:pPr marL="342900" indent="-342900">
              <a:spcBef>
                <a:spcPct val="20000"/>
              </a:spcBef>
            </a:pPr>
            <a:r>
              <a:rPr lang="en-US" sz="2000">
                <a:solidFill>
                  <a:srgbClr val="CC3300"/>
                </a:solidFill>
                <a:latin typeface="Franklin Gothic Medium" pitchFamily="34" charset="0"/>
              </a:rPr>
              <a:t>* Generate more wealth in the world economy </a:t>
            </a:r>
          </a:p>
        </p:txBody>
      </p:sp>
      <p:sp>
        <p:nvSpPr>
          <p:cNvPr id="75786" name="Rectangle 10"/>
          <p:cNvSpPr>
            <a:spLocks noChangeArrowheads="1"/>
          </p:cNvSpPr>
          <p:nvPr/>
        </p:nvSpPr>
        <p:spPr bwMode="auto">
          <a:xfrm>
            <a:off x="2286000" y="3810000"/>
            <a:ext cx="4191000" cy="2819400"/>
          </a:xfrm>
          <a:prstGeom prst="rect">
            <a:avLst/>
          </a:prstGeom>
          <a:noFill/>
          <a:ln w="38100">
            <a:solidFill>
              <a:srgbClr val="663300"/>
            </a:solidFill>
            <a:prstDash val="sysDot"/>
            <a:miter lim="800000"/>
            <a:headEnd/>
            <a:tailEnd/>
          </a:ln>
          <a:effectLst/>
        </p:spPr>
        <p:txBody>
          <a:bodyPr/>
          <a:lstStyle/>
          <a:p>
            <a:pPr marL="342900" indent="-342900">
              <a:spcBef>
                <a:spcPct val="20000"/>
              </a:spcBef>
            </a:pPr>
            <a:r>
              <a:rPr lang="en-US" sz="2800">
                <a:solidFill>
                  <a:srgbClr val="CC3300"/>
                </a:solidFill>
                <a:latin typeface="Franklin Gothic Medium" pitchFamily="34" charset="0"/>
              </a:rPr>
              <a:t>Semi-periphery </a:t>
            </a:r>
          </a:p>
          <a:p>
            <a:pPr marL="342900" indent="-342900">
              <a:spcBef>
                <a:spcPct val="20000"/>
              </a:spcBef>
            </a:pPr>
            <a:r>
              <a:rPr lang="en-US" sz="2000">
                <a:solidFill>
                  <a:srgbClr val="CC3300"/>
                </a:solidFill>
                <a:latin typeface="Franklin Gothic Medium" pitchFamily="34" charset="0"/>
              </a:rPr>
              <a:t>Places where core and periphery processes are both occurring. Places that are exploited by the core but then exploit the periphery. </a:t>
            </a:r>
          </a:p>
          <a:p>
            <a:pPr marL="342900" indent="-342900">
              <a:spcBef>
                <a:spcPct val="20000"/>
              </a:spcBef>
            </a:pPr>
            <a:r>
              <a:rPr lang="en-US" sz="2000">
                <a:solidFill>
                  <a:srgbClr val="CC3300"/>
                </a:solidFill>
                <a:latin typeface="Franklin Gothic Medium" pitchFamily="34" charset="0"/>
              </a:rPr>
              <a:t>* Serves as a buffer between core and periphery </a:t>
            </a:r>
          </a:p>
        </p:txBody>
      </p:sp>
      <p:sp>
        <p:nvSpPr>
          <p:cNvPr id="75788" name="Rectangle 12"/>
          <p:cNvSpPr>
            <a:spLocks noChangeArrowheads="1"/>
          </p:cNvSpPr>
          <p:nvPr/>
        </p:nvSpPr>
        <p:spPr bwMode="auto">
          <a:xfrm>
            <a:off x="4572000" y="1447800"/>
            <a:ext cx="4191000" cy="2187575"/>
          </a:xfrm>
          <a:prstGeom prst="rect">
            <a:avLst/>
          </a:prstGeom>
          <a:noFill/>
          <a:ln w="38100">
            <a:solidFill>
              <a:srgbClr val="663300"/>
            </a:solidFill>
            <a:prstDash val="sysDot"/>
            <a:miter lim="800000"/>
            <a:headEnd/>
            <a:tailEnd/>
          </a:ln>
          <a:effectLst/>
        </p:spPr>
        <p:txBody>
          <a:bodyPr/>
          <a:lstStyle/>
          <a:p>
            <a:pPr marL="342900" indent="-342900">
              <a:spcBef>
                <a:spcPct val="20000"/>
              </a:spcBef>
            </a:pPr>
            <a:r>
              <a:rPr lang="en-US" sz="2800">
                <a:solidFill>
                  <a:srgbClr val="CC3300"/>
                </a:solidFill>
                <a:latin typeface="Franklin Gothic Medium" pitchFamily="34" charset="0"/>
              </a:rPr>
              <a:t>Periphery </a:t>
            </a:r>
          </a:p>
          <a:p>
            <a:pPr marL="342900" indent="-342900">
              <a:spcBef>
                <a:spcPct val="20000"/>
              </a:spcBef>
            </a:pPr>
            <a:r>
              <a:rPr lang="en-US" sz="2000">
                <a:solidFill>
                  <a:srgbClr val="CC3300"/>
                </a:solidFill>
                <a:latin typeface="Franklin Gothic Medium" pitchFamily="34" charset="0"/>
              </a:rPr>
              <a:t>Processes that incorporate lower levels of education, lower salaries, and less technology </a:t>
            </a:r>
          </a:p>
          <a:p>
            <a:pPr marL="342900" indent="-342900">
              <a:spcBef>
                <a:spcPct val="20000"/>
              </a:spcBef>
            </a:pPr>
            <a:r>
              <a:rPr lang="en-US" sz="2000">
                <a:solidFill>
                  <a:srgbClr val="CC3300"/>
                </a:solidFill>
                <a:latin typeface="Franklin Gothic Medium" pitchFamily="34" charset="0"/>
              </a:rPr>
              <a:t>* Generate less wealth in the world economy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deblij_ch08_fig10"/>
          <p:cNvPicPr>
            <a:picLocks noChangeAspect="1" noChangeArrowheads="1"/>
          </p:cNvPicPr>
          <p:nvPr/>
        </p:nvPicPr>
        <p:blipFill>
          <a:blip r:embed="rId2" cstate="print"/>
          <a:srcRect/>
          <a:stretch>
            <a:fillRect/>
          </a:stretch>
        </p:blipFill>
        <p:spPr bwMode="auto">
          <a:xfrm>
            <a:off x="0" y="987425"/>
            <a:ext cx="9144000" cy="465137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inking_geographically_sm"/>
          <p:cNvPicPr>
            <a:picLocks noChangeAspect="1" noChangeArrowheads="1"/>
          </p:cNvPicPr>
          <p:nvPr/>
        </p:nvPicPr>
        <p:blipFill>
          <a:blip r:embed="rId2" cstate="print"/>
          <a:srcRect/>
          <a:stretch>
            <a:fillRect/>
          </a:stretch>
        </p:blipFill>
        <p:spPr bwMode="auto">
          <a:xfrm>
            <a:off x="2438400" y="1600200"/>
            <a:ext cx="4140200" cy="622300"/>
          </a:xfrm>
          <a:prstGeom prst="rect">
            <a:avLst/>
          </a:prstGeom>
          <a:noFill/>
        </p:spPr>
      </p:pic>
      <p:sp>
        <p:nvSpPr>
          <p:cNvPr id="6147" name="Rectangle 3"/>
          <p:cNvSpPr>
            <a:spLocks noGrp="1" noChangeArrowheads="1"/>
          </p:cNvSpPr>
          <p:nvPr>
            <p:ph type="title"/>
          </p:nvPr>
        </p:nvSpPr>
        <p:spPr>
          <a:xfrm>
            <a:off x="914400" y="2743200"/>
            <a:ext cx="7620000" cy="3200400"/>
          </a:xfrm>
        </p:spPr>
        <p:txBody>
          <a:bodyPr/>
          <a:lstStyle/>
          <a:p>
            <a:pPr algn="l"/>
            <a:r>
              <a:rPr lang="en-US" sz="2800"/>
              <a:t>Imagine you are the leader of a newly independent state in Africa or Asia. Determine what your government can do to build a nation that corresponds with the borders of your state. Consider the roles of education, government, military, and culture in your exercise in nation-building.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r>
              <a:rPr lang="en-US"/>
              <a:t>How do States Spatially Organize their Governments?</a:t>
            </a:r>
          </a:p>
        </p:txBody>
      </p:sp>
      <p:sp>
        <p:nvSpPr>
          <p:cNvPr id="7171" name="Rectangle 3"/>
          <p:cNvSpPr>
            <a:spLocks noGrp="1" noChangeArrowheads="1"/>
          </p:cNvSpPr>
          <p:nvPr>
            <p:ph type="subTitle" idx="1"/>
          </p:nvPr>
        </p:nvSpPr>
        <p:spPr/>
        <p:txBody>
          <a:bodyPr/>
          <a:lstStyle/>
          <a:p>
            <a:endParaRPr lang="en-US"/>
          </a:p>
          <a:p>
            <a:endParaRPr lang="en-US"/>
          </a:p>
        </p:txBody>
      </p:sp>
      <p:sp>
        <p:nvSpPr>
          <p:cNvPr id="7172" name="Text Box 4"/>
          <p:cNvSpPr txBox="1">
            <a:spLocks noChangeArrowheads="1"/>
          </p:cNvSpPr>
          <p:nvPr/>
        </p:nvSpPr>
        <p:spPr bwMode="auto">
          <a:xfrm>
            <a:off x="3505200" y="1143000"/>
            <a:ext cx="2268538" cy="519113"/>
          </a:xfrm>
          <a:prstGeom prst="rect">
            <a:avLst/>
          </a:prstGeom>
          <a:noFill/>
          <a:ln w="9525">
            <a:noFill/>
            <a:miter lim="800000"/>
            <a:headEnd/>
            <a:tailEnd/>
          </a:ln>
          <a:effectLst/>
        </p:spPr>
        <p:txBody>
          <a:bodyPr wrap="none">
            <a:spAutoFit/>
          </a:bodyPr>
          <a:lstStyle/>
          <a:p>
            <a:r>
              <a:rPr lang="en-US" sz="2800">
                <a:solidFill>
                  <a:srgbClr val="CC3300"/>
                </a:solidFill>
                <a:latin typeface="Franklin Gothic Medium" pitchFamily="34" charset="0"/>
              </a:rPr>
              <a:t>Key Question: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Forms of Government</a:t>
            </a:r>
          </a:p>
        </p:txBody>
      </p:sp>
      <p:sp>
        <p:nvSpPr>
          <p:cNvPr id="49155" name="Rectangle 3"/>
          <p:cNvSpPr>
            <a:spLocks noGrp="1" noChangeArrowheads="1"/>
          </p:cNvSpPr>
          <p:nvPr>
            <p:ph type="body" idx="1"/>
          </p:nvPr>
        </p:nvSpPr>
        <p:spPr/>
        <p:txBody>
          <a:bodyPr/>
          <a:lstStyle/>
          <a:p>
            <a:r>
              <a:rPr lang="en-US"/>
              <a:t>Unitary – highly centralized government where the capital city serves as a focus of power. </a:t>
            </a:r>
          </a:p>
          <a:p>
            <a:endParaRPr lang="en-US"/>
          </a:p>
          <a:p>
            <a:r>
              <a:rPr lang="en-US"/>
              <a:t>Federal – a government where the state is organized into territories, which have control over government policies and funds.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Box 5"/>
          <p:cNvSpPr txBox="1">
            <a:spLocks noChangeArrowheads="1"/>
          </p:cNvSpPr>
          <p:nvPr/>
        </p:nvSpPr>
        <p:spPr bwMode="auto">
          <a:xfrm>
            <a:off x="0" y="0"/>
            <a:ext cx="8839200" cy="1347788"/>
          </a:xfrm>
          <a:prstGeom prst="rect">
            <a:avLst/>
          </a:prstGeom>
          <a:noFill/>
          <a:ln w="9525">
            <a:noFill/>
            <a:miter lim="800000"/>
            <a:headEnd/>
            <a:tailEnd/>
          </a:ln>
          <a:effectLst/>
        </p:spPr>
        <p:txBody>
          <a:bodyPr>
            <a:spAutoFit/>
          </a:bodyPr>
          <a:lstStyle/>
          <a:p>
            <a:pPr>
              <a:spcBef>
                <a:spcPct val="5000"/>
              </a:spcBef>
            </a:pPr>
            <a:r>
              <a:rPr lang="en-US" sz="3200">
                <a:solidFill>
                  <a:srgbClr val="663300"/>
                </a:solidFill>
                <a:latin typeface="Franklin Gothic Medium" pitchFamily="34" charset="0"/>
              </a:rPr>
              <a:t>Nigeria’s Federal Government – </a:t>
            </a:r>
          </a:p>
          <a:p>
            <a:pPr>
              <a:spcBef>
                <a:spcPct val="5000"/>
              </a:spcBef>
            </a:pPr>
            <a:r>
              <a:rPr lang="en-US" sz="2400">
                <a:solidFill>
                  <a:srgbClr val="663300"/>
                </a:solidFill>
                <a:latin typeface="Franklin Gothic Medium" pitchFamily="34" charset="0"/>
              </a:rPr>
              <a:t>Allows states within the state to determine </a:t>
            </a:r>
          </a:p>
          <a:p>
            <a:pPr>
              <a:spcBef>
                <a:spcPct val="5000"/>
              </a:spcBef>
            </a:pPr>
            <a:r>
              <a:rPr lang="en-US" sz="2400">
                <a:solidFill>
                  <a:srgbClr val="663300"/>
                </a:solidFill>
                <a:latin typeface="Franklin Gothic Medium" pitchFamily="34" charset="0"/>
              </a:rPr>
              <a:t>whether to have Shari’a Laws</a:t>
            </a:r>
          </a:p>
        </p:txBody>
      </p:sp>
      <p:pic>
        <p:nvPicPr>
          <p:cNvPr id="28678" name="Picture 6" descr="deblij_ch08_fig11"/>
          <p:cNvPicPr>
            <a:picLocks noChangeAspect="1" noChangeArrowheads="1"/>
          </p:cNvPicPr>
          <p:nvPr/>
        </p:nvPicPr>
        <p:blipFill>
          <a:blip r:embed="rId2" cstate="print"/>
          <a:srcRect/>
          <a:stretch>
            <a:fillRect/>
          </a:stretch>
        </p:blipFill>
        <p:spPr bwMode="auto">
          <a:xfrm>
            <a:off x="3670300" y="1371600"/>
            <a:ext cx="5473700" cy="5392738"/>
          </a:xfrm>
          <a:prstGeom prst="rect">
            <a:avLst/>
          </a:prstGeom>
          <a:noFill/>
        </p:spPr>
      </p:pic>
      <p:sp>
        <p:nvSpPr>
          <p:cNvPr id="28679" name="Text Box 7"/>
          <p:cNvSpPr txBox="1">
            <a:spLocks noChangeArrowheads="1"/>
          </p:cNvSpPr>
          <p:nvPr/>
        </p:nvSpPr>
        <p:spPr bwMode="auto">
          <a:xfrm>
            <a:off x="762000" y="2743200"/>
            <a:ext cx="2438400" cy="2100263"/>
          </a:xfrm>
          <a:prstGeom prst="rect">
            <a:avLst/>
          </a:prstGeom>
          <a:noFill/>
          <a:ln w="9525">
            <a:noFill/>
            <a:miter lim="800000"/>
            <a:headEnd/>
            <a:tailEnd/>
          </a:ln>
          <a:effectLst/>
        </p:spPr>
        <p:txBody>
          <a:bodyPr>
            <a:spAutoFit/>
          </a:bodyPr>
          <a:lstStyle/>
          <a:p>
            <a:pPr>
              <a:spcBef>
                <a:spcPct val="50000"/>
              </a:spcBef>
            </a:pPr>
            <a:r>
              <a:rPr lang="en-US" sz="2400">
                <a:solidFill>
                  <a:srgbClr val="663300"/>
                </a:solidFill>
                <a:latin typeface="Franklin Gothic Medium" pitchFamily="34" charset="0"/>
              </a:rPr>
              <a:t>Shari’a Laws </a:t>
            </a:r>
          </a:p>
          <a:p>
            <a:pPr>
              <a:spcBef>
                <a:spcPct val="50000"/>
              </a:spcBef>
            </a:pPr>
            <a:r>
              <a:rPr lang="en-US" sz="2400">
                <a:solidFill>
                  <a:srgbClr val="663300"/>
                </a:solidFill>
                <a:latin typeface="Franklin Gothic Medium" pitchFamily="34" charset="0"/>
              </a:rPr>
              <a:t>Legal systems based on traditional Islamic laws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 Box 5"/>
          <p:cNvSpPr txBox="1">
            <a:spLocks noChangeArrowheads="1"/>
          </p:cNvSpPr>
          <p:nvPr/>
        </p:nvSpPr>
        <p:spPr bwMode="auto">
          <a:xfrm>
            <a:off x="152400" y="1905000"/>
            <a:ext cx="2895600" cy="3435350"/>
          </a:xfrm>
          <a:prstGeom prst="rect">
            <a:avLst/>
          </a:prstGeom>
          <a:noFill/>
          <a:ln w="9525">
            <a:noFill/>
            <a:miter lim="800000"/>
            <a:headEnd/>
            <a:tailEnd/>
          </a:ln>
          <a:effectLst/>
        </p:spPr>
        <p:txBody>
          <a:bodyPr>
            <a:spAutoFit/>
          </a:bodyPr>
          <a:lstStyle/>
          <a:p>
            <a:pPr>
              <a:spcBef>
                <a:spcPct val="5000"/>
              </a:spcBef>
            </a:pPr>
            <a:r>
              <a:rPr lang="en-US" sz="2400">
                <a:solidFill>
                  <a:srgbClr val="663300"/>
                </a:solidFill>
                <a:latin typeface="Franklin Gothic Medium" pitchFamily="34" charset="0"/>
              </a:rPr>
              <a:t>Minnesota’s concealed </a:t>
            </a:r>
          </a:p>
          <a:p>
            <a:pPr>
              <a:spcBef>
                <a:spcPct val="5000"/>
              </a:spcBef>
            </a:pPr>
            <a:r>
              <a:rPr lang="en-US" sz="2400">
                <a:solidFill>
                  <a:srgbClr val="663300"/>
                </a:solidFill>
                <a:latin typeface="Franklin Gothic Medium" pitchFamily="34" charset="0"/>
              </a:rPr>
              <a:t>weapons law </a:t>
            </a:r>
          </a:p>
          <a:p>
            <a:pPr>
              <a:spcBef>
                <a:spcPct val="5000"/>
              </a:spcBef>
            </a:pPr>
            <a:endParaRPr lang="en-US" sz="2400">
              <a:solidFill>
                <a:srgbClr val="663300"/>
              </a:solidFill>
              <a:latin typeface="Franklin Gothic Medium" pitchFamily="34" charset="0"/>
            </a:endParaRPr>
          </a:p>
          <a:p>
            <a:pPr>
              <a:spcBef>
                <a:spcPct val="5000"/>
              </a:spcBef>
            </a:pPr>
            <a:r>
              <a:rPr lang="en-US" sz="2400">
                <a:solidFill>
                  <a:srgbClr val="663300"/>
                </a:solidFill>
                <a:latin typeface="Franklin Gothic Medium" pitchFamily="34" charset="0"/>
              </a:rPr>
              <a:t>requires the posting of signs such as this on buildings that do not allow concealed weapons.</a:t>
            </a:r>
          </a:p>
        </p:txBody>
      </p:sp>
      <p:pic>
        <p:nvPicPr>
          <p:cNvPr id="29702" name="Picture 6" descr="deblij_ch08_fig12"/>
          <p:cNvPicPr>
            <a:picLocks noChangeAspect="1" noChangeArrowheads="1"/>
          </p:cNvPicPr>
          <p:nvPr/>
        </p:nvPicPr>
        <p:blipFill>
          <a:blip r:embed="rId2" cstate="print"/>
          <a:srcRect/>
          <a:stretch>
            <a:fillRect/>
          </a:stretch>
        </p:blipFill>
        <p:spPr bwMode="auto">
          <a:xfrm>
            <a:off x="3074988" y="1430338"/>
            <a:ext cx="5916612" cy="5122862"/>
          </a:xfrm>
          <a:prstGeom prst="rect">
            <a:avLst/>
          </a:prstGeom>
          <a:noFill/>
        </p:spPr>
      </p:pic>
      <p:sp>
        <p:nvSpPr>
          <p:cNvPr id="29703" name="Text Box 7"/>
          <p:cNvSpPr txBox="1">
            <a:spLocks noChangeArrowheads="1"/>
          </p:cNvSpPr>
          <p:nvPr/>
        </p:nvSpPr>
        <p:spPr bwMode="auto">
          <a:xfrm>
            <a:off x="0" y="0"/>
            <a:ext cx="8839200" cy="1328738"/>
          </a:xfrm>
          <a:prstGeom prst="rect">
            <a:avLst/>
          </a:prstGeom>
          <a:noFill/>
          <a:ln w="9525">
            <a:noFill/>
            <a:miter lim="800000"/>
            <a:headEnd/>
            <a:tailEnd/>
          </a:ln>
          <a:effectLst/>
        </p:spPr>
        <p:txBody>
          <a:bodyPr>
            <a:spAutoFit/>
          </a:bodyPr>
          <a:lstStyle/>
          <a:p>
            <a:pPr>
              <a:spcBef>
                <a:spcPct val="5000"/>
              </a:spcBef>
            </a:pPr>
            <a:r>
              <a:rPr lang="en-US" sz="3200">
                <a:solidFill>
                  <a:srgbClr val="663300"/>
                </a:solidFill>
                <a:latin typeface="Franklin Gothic Medium" pitchFamily="34" charset="0"/>
              </a:rPr>
              <a:t>The U.S. Federal Government – </a:t>
            </a:r>
          </a:p>
          <a:p>
            <a:pPr>
              <a:spcBef>
                <a:spcPct val="5000"/>
              </a:spcBef>
            </a:pPr>
            <a:r>
              <a:rPr lang="en-US" sz="2400">
                <a:solidFill>
                  <a:srgbClr val="663300"/>
                </a:solidFill>
                <a:latin typeface="Franklin Gothic Medium" pitchFamily="34" charset="0"/>
              </a:rPr>
              <a:t>Allows states within the state to determine “moral” laws such as death penalty, access to alcohol, and concealed weapons.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 Box 5"/>
          <p:cNvSpPr txBox="1">
            <a:spLocks noChangeArrowheads="1"/>
          </p:cNvSpPr>
          <p:nvPr/>
        </p:nvSpPr>
        <p:spPr bwMode="auto">
          <a:xfrm>
            <a:off x="609600" y="1371600"/>
            <a:ext cx="7848600" cy="4138613"/>
          </a:xfrm>
          <a:prstGeom prst="rect">
            <a:avLst/>
          </a:prstGeom>
          <a:noFill/>
          <a:ln w="9525">
            <a:noFill/>
            <a:miter lim="800000"/>
            <a:headEnd/>
            <a:tailEnd/>
          </a:ln>
          <a:effectLst/>
        </p:spPr>
        <p:txBody>
          <a:bodyPr>
            <a:spAutoFit/>
          </a:bodyPr>
          <a:lstStyle/>
          <a:p>
            <a:pPr>
              <a:spcBef>
                <a:spcPct val="5000"/>
              </a:spcBef>
            </a:pPr>
            <a:r>
              <a:rPr lang="en-US" sz="3600">
                <a:solidFill>
                  <a:srgbClr val="663300"/>
                </a:solidFill>
                <a:latin typeface="Franklin Gothic Medium" pitchFamily="34" charset="0"/>
              </a:rPr>
              <a:t>Devolution –</a:t>
            </a:r>
          </a:p>
          <a:p>
            <a:pPr>
              <a:spcBef>
                <a:spcPct val="5000"/>
              </a:spcBef>
            </a:pPr>
            <a:r>
              <a:rPr lang="en-US" sz="2800">
                <a:solidFill>
                  <a:srgbClr val="663300"/>
                </a:solidFill>
                <a:latin typeface="Franklin Gothic Medium" pitchFamily="34" charset="0"/>
              </a:rPr>
              <a:t>Movement of power from the central government to regional governments within the state.</a:t>
            </a:r>
            <a:r>
              <a:rPr lang="en-US" sz="2400">
                <a:solidFill>
                  <a:srgbClr val="663300"/>
                </a:solidFill>
                <a:latin typeface="Franklin Gothic Medium" pitchFamily="34" charset="0"/>
              </a:rPr>
              <a:t> </a:t>
            </a:r>
          </a:p>
          <a:p>
            <a:pPr>
              <a:spcBef>
                <a:spcPct val="5000"/>
              </a:spcBef>
            </a:pPr>
            <a:endParaRPr lang="en-US" sz="2400">
              <a:solidFill>
                <a:srgbClr val="663300"/>
              </a:solidFill>
              <a:latin typeface="Franklin Gothic Medium" pitchFamily="34" charset="0"/>
            </a:endParaRPr>
          </a:p>
          <a:p>
            <a:pPr>
              <a:spcBef>
                <a:spcPct val="5000"/>
              </a:spcBef>
            </a:pPr>
            <a:r>
              <a:rPr lang="en-US" sz="2400">
                <a:solidFill>
                  <a:srgbClr val="663300"/>
                </a:solidFill>
                <a:latin typeface="Franklin Gothic Medium" pitchFamily="34" charset="0"/>
              </a:rPr>
              <a:t>	</a:t>
            </a:r>
            <a:r>
              <a:rPr lang="en-US" sz="2800">
                <a:solidFill>
                  <a:srgbClr val="CC3300"/>
                </a:solidFill>
                <a:latin typeface="Franklin Gothic Medium" pitchFamily="34" charset="0"/>
              </a:rPr>
              <a:t>What causes devolutionary movements?</a:t>
            </a:r>
          </a:p>
          <a:p>
            <a:pPr>
              <a:spcBef>
                <a:spcPct val="5000"/>
              </a:spcBef>
            </a:pPr>
            <a:endParaRPr lang="en-US" sz="2800">
              <a:solidFill>
                <a:srgbClr val="CC3300"/>
              </a:solidFill>
              <a:latin typeface="Franklin Gothic Medium" pitchFamily="34" charset="0"/>
            </a:endParaRPr>
          </a:p>
          <a:p>
            <a:pPr>
              <a:spcBef>
                <a:spcPct val="5000"/>
              </a:spcBef>
            </a:pPr>
            <a:r>
              <a:rPr lang="en-US" sz="2400">
                <a:solidFill>
                  <a:srgbClr val="663300"/>
                </a:solidFill>
                <a:latin typeface="Franklin Gothic Medium" pitchFamily="34" charset="0"/>
              </a:rPr>
              <a:t>			</a:t>
            </a:r>
            <a:r>
              <a:rPr lang="en-US" sz="2800">
                <a:solidFill>
                  <a:srgbClr val="663300"/>
                </a:solidFill>
                <a:latin typeface="Franklin Gothic Medium" pitchFamily="34" charset="0"/>
              </a:rPr>
              <a:t>Ethnocultural forces</a:t>
            </a:r>
          </a:p>
          <a:p>
            <a:pPr>
              <a:spcBef>
                <a:spcPct val="5000"/>
              </a:spcBef>
            </a:pPr>
            <a:r>
              <a:rPr lang="en-US" sz="2800">
                <a:solidFill>
                  <a:srgbClr val="663300"/>
                </a:solidFill>
                <a:latin typeface="Franklin Gothic Medium" pitchFamily="34" charset="0"/>
              </a:rPr>
              <a:t>			Economic forces</a:t>
            </a:r>
          </a:p>
          <a:p>
            <a:pPr>
              <a:spcBef>
                <a:spcPct val="5000"/>
              </a:spcBef>
            </a:pPr>
            <a:r>
              <a:rPr lang="en-US" sz="2800">
                <a:solidFill>
                  <a:srgbClr val="663300"/>
                </a:solidFill>
                <a:latin typeface="Franklin Gothic Medium" pitchFamily="34" charset="0"/>
              </a:rPr>
              <a:t>			Spatial forces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600"/>
              <a:t>Ethnocultural Devolutionary Movements</a:t>
            </a:r>
          </a:p>
        </p:txBody>
      </p:sp>
      <p:sp>
        <p:nvSpPr>
          <p:cNvPr id="50179" name="Rectangle 3"/>
          <p:cNvSpPr>
            <a:spLocks noGrp="1" noChangeArrowheads="1"/>
          </p:cNvSpPr>
          <p:nvPr>
            <p:ph type="body" idx="1"/>
          </p:nvPr>
        </p:nvSpPr>
        <p:spPr>
          <a:xfrm>
            <a:off x="304800" y="2438400"/>
            <a:ext cx="3581400" cy="1981200"/>
          </a:xfrm>
        </p:spPr>
        <p:txBody>
          <a:bodyPr/>
          <a:lstStyle/>
          <a:p>
            <a:pPr>
              <a:buFontTx/>
              <a:buNone/>
            </a:pPr>
            <a:r>
              <a:rPr lang="en-US"/>
              <a:t>Eastern Europe</a:t>
            </a:r>
          </a:p>
          <a:p>
            <a:pPr>
              <a:buFontTx/>
              <a:buNone/>
            </a:pPr>
            <a:r>
              <a:rPr lang="en-US" sz="2400"/>
              <a:t>	devolutionary forces since the fall of communism</a:t>
            </a:r>
          </a:p>
        </p:txBody>
      </p:sp>
      <p:pic>
        <p:nvPicPr>
          <p:cNvPr id="50182" name="Picture 6" descr="deblij_ch08_fig13"/>
          <p:cNvPicPr>
            <a:picLocks noChangeAspect="1" noChangeArrowheads="1"/>
          </p:cNvPicPr>
          <p:nvPr/>
        </p:nvPicPr>
        <p:blipFill>
          <a:blip r:embed="rId2" cstate="print"/>
          <a:srcRect/>
          <a:stretch>
            <a:fillRect/>
          </a:stretch>
        </p:blipFill>
        <p:spPr bwMode="auto">
          <a:xfrm>
            <a:off x="3886200" y="1371600"/>
            <a:ext cx="5257800" cy="51054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3" name="Picture 5" descr="deblij_ch08_fig14"/>
          <p:cNvPicPr>
            <a:picLocks noChangeAspect="1" noChangeArrowheads="1"/>
          </p:cNvPicPr>
          <p:nvPr/>
        </p:nvPicPr>
        <p:blipFill>
          <a:blip r:embed="rId2" cstate="print"/>
          <a:srcRect/>
          <a:stretch>
            <a:fillRect/>
          </a:stretch>
        </p:blipFill>
        <p:spPr bwMode="auto">
          <a:xfrm>
            <a:off x="1371600" y="76200"/>
            <a:ext cx="6781800" cy="6781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3" name="Rectangle 7"/>
          <p:cNvSpPr>
            <a:spLocks noGrp="1" noChangeArrowheads="1"/>
          </p:cNvSpPr>
          <p:nvPr>
            <p:ph type="title"/>
          </p:nvPr>
        </p:nvSpPr>
        <p:spPr>
          <a:xfrm>
            <a:off x="457200" y="381000"/>
            <a:ext cx="8382000" cy="1143000"/>
          </a:xfrm>
        </p:spPr>
        <p:txBody>
          <a:bodyPr/>
          <a:lstStyle/>
          <a:p>
            <a:r>
              <a:rPr lang="en-US" sz="4000"/>
              <a:t>Political Geography</a:t>
            </a:r>
            <a:br>
              <a:rPr lang="en-US" sz="4000"/>
            </a:br>
            <a:endParaRPr lang="en-US" sz="4000"/>
          </a:p>
        </p:txBody>
      </p:sp>
      <p:sp>
        <p:nvSpPr>
          <p:cNvPr id="45064" name="Rectangle 8"/>
          <p:cNvSpPr>
            <a:spLocks noGrp="1" noChangeArrowheads="1"/>
          </p:cNvSpPr>
          <p:nvPr>
            <p:ph type="body" idx="1"/>
          </p:nvPr>
        </p:nvSpPr>
        <p:spPr>
          <a:xfrm>
            <a:off x="457200" y="1600200"/>
            <a:ext cx="4114800" cy="1524000"/>
          </a:xfrm>
        </p:spPr>
        <p:txBody>
          <a:bodyPr/>
          <a:lstStyle/>
          <a:p>
            <a:pPr>
              <a:buFontTx/>
              <a:buNone/>
            </a:pPr>
            <a:r>
              <a:rPr lang="en-US"/>
              <a:t>Political Geography – </a:t>
            </a:r>
            <a:r>
              <a:rPr lang="en-US" sz="2400"/>
              <a:t>the study of the political organization of the world. </a:t>
            </a:r>
          </a:p>
        </p:txBody>
      </p:sp>
      <p:pic>
        <p:nvPicPr>
          <p:cNvPr id="45066" name="Picture 10" descr="deblij_ch08_fig01"/>
          <p:cNvPicPr>
            <a:picLocks noChangeAspect="1" noChangeArrowheads="1"/>
          </p:cNvPicPr>
          <p:nvPr/>
        </p:nvPicPr>
        <p:blipFill>
          <a:blip r:embed="rId2" cstate="print"/>
          <a:srcRect/>
          <a:stretch>
            <a:fillRect/>
          </a:stretch>
        </p:blipFill>
        <p:spPr bwMode="auto">
          <a:xfrm>
            <a:off x="4892675" y="1219200"/>
            <a:ext cx="4022725" cy="56388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3600"/>
              <a:t>Ethnocultural Devolutionary Movements</a:t>
            </a:r>
          </a:p>
        </p:txBody>
      </p:sp>
      <p:sp>
        <p:nvSpPr>
          <p:cNvPr id="77827" name="Rectangle 3"/>
          <p:cNvSpPr>
            <a:spLocks noGrp="1" noChangeArrowheads="1"/>
          </p:cNvSpPr>
          <p:nvPr>
            <p:ph type="body" idx="1"/>
          </p:nvPr>
        </p:nvSpPr>
        <p:spPr>
          <a:xfrm>
            <a:off x="304800" y="2438400"/>
            <a:ext cx="3581400" cy="3352800"/>
          </a:xfrm>
        </p:spPr>
        <p:txBody>
          <a:bodyPr/>
          <a:lstStyle/>
          <a:p>
            <a:pPr>
              <a:buFontTx/>
              <a:buNone/>
            </a:pPr>
            <a:r>
              <a:rPr lang="en-US"/>
              <a:t>Scotland </a:t>
            </a:r>
          </a:p>
          <a:p>
            <a:pPr>
              <a:buFontTx/>
              <a:buNone/>
            </a:pPr>
            <a:r>
              <a:rPr lang="en-US" sz="2400"/>
              <a:t>	rise in independence movement is coupled with: </a:t>
            </a:r>
          </a:p>
          <a:p>
            <a:pPr>
              <a:buFontTx/>
              <a:buNone/>
            </a:pPr>
            <a:r>
              <a:rPr lang="en-US" sz="2400"/>
              <a:t>		- European Union</a:t>
            </a:r>
          </a:p>
          <a:p>
            <a:pPr>
              <a:buFontTx/>
              <a:buNone/>
            </a:pPr>
            <a:r>
              <a:rPr lang="en-US" sz="2400"/>
              <a:t>		- Scotland’s oil 	      resources</a:t>
            </a:r>
          </a:p>
        </p:txBody>
      </p:sp>
      <p:pic>
        <p:nvPicPr>
          <p:cNvPr id="77829" name="Picture 5" descr="deblij_ch08_fig15"/>
          <p:cNvPicPr>
            <a:picLocks noChangeAspect="1" noChangeArrowheads="1"/>
          </p:cNvPicPr>
          <p:nvPr/>
        </p:nvPicPr>
        <p:blipFill>
          <a:blip r:embed="rId2" cstate="print"/>
          <a:srcRect/>
          <a:stretch>
            <a:fillRect/>
          </a:stretch>
        </p:blipFill>
        <p:spPr bwMode="auto">
          <a:xfrm>
            <a:off x="4267200" y="1600200"/>
            <a:ext cx="4229100" cy="4572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74638"/>
            <a:ext cx="3810000" cy="1858962"/>
          </a:xfrm>
        </p:spPr>
        <p:txBody>
          <a:bodyPr/>
          <a:lstStyle/>
          <a:p>
            <a:r>
              <a:rPr lang="en-US" sz="3600"/>
              <a:t>Economic Devolutionary Movements</a:t>
            </a:r>
          </a:p>
        </p:txBody>
      </p:sp>
      <p:sp>
        <p:nvSpPr>
          <p:cNvPr id="80899" name="Rectangle 3"/>
          <p:cNvSpPr>
            <a:spLocks noGrp="1" noChangeArrowheads="1"/>
          </p:cNvSpPr>
          <p:nvPr>
            <p:ph type="body" idx="1"/>
          </p:nvPr>
        </p:nvSpPr>
        <p:spPr>
          <a:xfrm>
            <a:off x="304800" y="2438400"/>
            <a:ext cx="3581400" cy="3048000"/>
          </a:xfrm>
        </p:spPr>
        <p:txBody>
          <a:bodyPr/>
          <a:lstStyle/>
          <a:p>
            <a:pPr>
              <a:buFontTx/>
              <a:buNone/>
            </a:pPr>
            <a:r>
              <a:rPr lang="en-US"/>
              <a:t>Catalonia, Spain</a:t>
            </a:r>
          </a:p>
          <a:p>
            <a:pPr>
              <a:buFontTx/>
              <a:buNone/>
            </a:pPr>
            <a:r>
              <a:rPr lang="en-US" sz="2400"/>
              <a:t>	Barcelona is the center of banking and commerce in Spain and the region is much wealthier than the rest of Spain.</a:t>
            </a:r>
          </a:p>
        </p:txBody>
      </p:sp>
      <p:pic>
        <p:nvPicPr>
          <p:cNvPr id="80901" name="Picture 5" descr="deblij_ch08_fig16"/>
          <p:cNvPicPr>
            <a:picLocks noChangeAspect="1" noChangeArrowheads="1"/>
          </p:cNvPicPr>
          <p:nvPr/>
        </p:nvPicPr>
        <p:blipFill>
          <a:blip r:embed="rId2" cstate="print"/>
          <a:srcRect/>
          <a:stretch>
            <a:fillRect/>
          </a:stretch>
        </p:blipFill>
        <p:spPr bwMode="auto">
          <a:xfrm>
            <a:off x="4865688" y="0"/>
            <a:ext cx="4125912"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0" y="503238"/>
            <a:ext cx="3810000" cy="1858962"/>
          </a:xfrm>
        </p:spPr>
        <p:txBody>
          <a:bodyPr/>
          <a:lstStyle/>
          <a:p>
            <a:r>
              <a:rPr lang="en-US" sz="3600"/>
              <a:t>Spatial Devolutionary Movements</a:t>
            </a:r>
          </a:p>
        </p:txBody>
      </p:sp>
      <p:sp>
        <p:nvSpPr>
          <p:cNvPr id="81923" name="Rectangle 3"/>
          <p:cNvSpPr>
            <a:spLocks noGrp="1" noChangeArrowheads="1"/>
          </p:cNvSpPr>
          <p:nvPr>
            <p:ph type="body" idx="1"/>
          </p:nvPr>
        </p:nvSpPr>
        <p:spPr>
          <a:xfrm>
            <a:off x="76200" y="2667000"/>
            <a:ext cx="3581400" cy="3048000"/>
          </a:xfrm>
        </p:spPr>
        <p:txBody>
          <a:bodyPr/>
          <a:lstStyle/>
          <a:p>
            <a:pPr>
              <a:buFontTx/>
              <a:buNone/>
            </a:pPr>
            <a:r>
              <a:rPr lang="en-US"/>
              <a:t>Honolulu, Hawai’i</a:t>
            </a:r>
          </a:p>
          <a:p>
            <a:pPr>
              <a:buFontTx/>
              <a:buNone/>
            </a:pPr>
            <a:r>
              <a:rPr lang="en-US" sz="2400"/>
              <a:t>	A history apart from the United States, and a desire to live apart in order to keep traditions alive. </a:t>
            </a:r>
          </a:p>
        </p:txBody>
      </p:sp>
      <p:pic>
        <p:nvPicPr>
          <p:cNvPr id="81925" name="Picture 5" descr="deblij_ch08_fig17"/>
          <p:cNvPicPr>
            <a:picLocks noChangeAspect="1" noChangeArrowheads="1"/>
          </p:cNvPicPr>
          <p:nvPr/>
        </p:nvPicPr>
        <p:blipFill>
          <a:blip r:embed="rId2" cstate="print"/>
          <a:srcRect/>
          <a:stretch>
            <a:fillRect/>
          </a:stretch>
        </p:blipFill>
        <p:spPr bwMode="auto">
          <a:xfrm>
            <a:off x="3733800" y="790575"/>
            <a:ext cx="5334000" cy="492442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Electoral Geography</a:t>
            </a:r>
          </a:p>
        </p:txBody>
      </p:sp>
      <p:sp>
        <p:nvSpPr>
          <p:cNvPr id="82947" name="Rectangle 3"/>
          <p:cNvSpPr>
            <a:spLocks noGrp="1" noChangeArrowheads="1"/>
          </p:cNvSpPr>
          <p:nvPr>
            <p:ph type="body" idx="1"/>
          </p:nvPr>
        </p:nvSpPr>
        <p:spPr/>
        <p:txBody>
          <a:bodyPr/>
          <a:lstStyle/>
          <a:p>
            <a:r>
              <a:rPr lang="en-US"/>
              <a:t>A state’s electoral system is part of its spatial organization of government. </a:t>
            </a:r>
          </a:p>
          <a:p>
            <a:endParaRPr lang="en-US"/>
          </a:p>
          <a:p>
            <a:pPr lvl="1">
              <a:buFontTx/>
              <a:buNone/>
            </a:pPr>
            <a:r>
              <a:rPr lang="en-US">
                <a:solidFill>
                  <a:srgbClr val="663300"/>
                </a:solidFill>
              </a:rPr>
              <a:t>In the United States:</a:t>
            </a:r>
          </a:p>
          <a:p>
            <a:pPr lvl="1">
              <a:buFontTx/>
              <a:buNone/>
            </a:pPr>
            <a:r>
              <a:rPr lang="en-US">
                <a:solidFill>
                  <a:srgbClr val="663300"/>
                </a:solidFill>
              </a:rPr>
              <a:t>	- territorial representation</a:t>
            </a:r>
          </a:p>
          <a:p>
            <a:pPr lvl="1">
              <a:buFontTx/>
              <a:buNone/>
            </a:pPr>
            <a:r>
              <a:rPr lang="en-US">
                <a:solidFill>
                  <a:srgbClr val="663300"/>
                </a:solidFill>
              </a:rPr>
              <a:t>	- reapportionment</a:t>
            </a:r>
          </a:p>
          <a:p>
            <a:pPr lvl="1">
              <a:buFontTx/>
              <a:buNone/>
            </a:pPr>
            <a:r>
              <a:rPr lang="en-US">
                <a:solidFill>
                  <a:srgbClr val="663300"/>
                </a:solidFill>
              </a:rPr>
              <a:t>	- voting rights for minority populations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body" idx="1"/>
          </p:nvPr>
        </p:nvSpPr>
        <p:spPr>
          <a:xfrm>
            <a:off x="228600" y="228600"/>
            <a:ext cx="8534400" cy="838200"/>
          </a:xfrm>
        </p:spPr>
        <p:txBody>
          <a:bodyPr/>
          <a:lstStyle/>
          <a:p>
            <a:pPr>
              <a:lnSpc>
                <a:spcPct val="90000"/>
              </a:lnSpc>
              <a:buFontTx/>
              <a:buNone/>
            </a:pPr>
            <a:r>
              <a:rPr lang="en-US" sz="2800">
                <a:solidFill>
                  <a:srgbClr val="663300"/>
                </a:solidFill>
              </a:rPr>
              <a:t>Gerrmandering – </a:t>
            </a:r>
            <a:r>
              <a:rPr lang="en-US" sz="2400">
                <a:solidFill>
                  <a:srgbClr val="663300"/>
                </a:solidFill>
              </a:rPr>
              <a:t>drawing voting districts to benefit one group over another. </a:t>
            </a:r>
          </a:p>
        </p:txBody>
      </p:sp>
      <p:pic>
        <p:nvPicPr>
          <p:cNvPr id="36869" name="Picture 5" descr="deblij_ch08_fig18"/>
          <p:cNvPicPr>
            <a:picLocks noChangeAspect="1" noChangeArrowheads="1"/>
          </p:cNvPicPr>
          <p:nvPr/>
        </p:nvPicPr>
        <p:blipFill>
          <a:blip r:embed="rId2" cstate="print"/>
          <a:srcRect/>
          <a:stretch>
            <a:fillRect/>
          </a:stretch>
        </p:blipFill>
        <p:spPr bwMode="auto">
          <a:xfrm>
            <a:off x="3124200" y="1762125"/>
            <a:ext cx="5786438" cy="3857625"/>
          </a:xfrm>
          <a:prstGeom prst="rect">
            <a:avLst/>
          </a:prstGeom>
          <a:noFill/>
        </p:spPr>
      </p:pic>
      <p:sp>
        <p:nvSpPr>
          <p:cNvPr id="36870" name="Rectangle 6"/>
          <p:cNvSpPr>
            <a:spLocks noChangeArrowheads="1"/>
          </p:cNvSpPr>
          <p:nvPr/>
        </p:nvSpPr>
        <p:spPr bwMode="auto">
          <a:xfrm>
            <a:off x="152400" y="2590800"/>
            <a:ext cx="2895600" cy="2667000"/>
          </a:xfrm>
          <a:prstGeom prst="rect">
            <a:avLst/>
          </a:prstGeom>
          <a:noFill/>
          <a:ln w="9525">
            <a:noFill/>
            <a:miter lim="800000"/>
            <a:headEnd/>
            <a:tailEnd/>
          </a:ln>
          <a:effectLst/>
        </p:spPr>
        <p:txBody>
          <a:bodyPr/>
          <a:lstStyle/>
          <a:p>
            <a:pPr marL="342900" indent="-342900">
              <a:lnSpc>
                <a:spcPct val="90000"/>
              </a:lnSpc>
              <a:spcBef>
                <a:spcPct val="20000"/>
              </a:spcBef>
            </a:pPr>
            <a:r>
              <a:rPr lang="en-US" sz="2800">
                <a:solidFill>
                  <a:srgbClr val="663300"/>
                </a:solidFill>
                <a:latin typeface="Franklin Gothic Medium" pitchFamily="34" charset="0"/>
              </a:rPr>
              <a:t>Majority-Minority </a:t>
            </a:r>
            <a:r>
              <a:rPr lang="en-US" sz="2400">
                <a:solidFill>
                  <a:srgbClr val="663300"/>
                </a:solidFill>
                <a:latin typeface="Franklin Gothic Medium" pitchFamily="34" charset="0"/>
              </a:rPr>
              <a:t>districts drawn so that the majority of the population in the district is from the minority.</a:t>
            </a:r>
            <a:r>
              <a:rPr lang="en-US" sz="2400">
                <a:solidFill>
                  <a:srgbClr val="CC3300"/>
                </a:solidFill>
                <a:latin typeface="Franklin Gothic Medium" pitchFamily="34"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hinking_geographically_sm"/>
          <p:cNvPicPr>
            <a:picLocks noChangeAspect="1" noChangeArrowheads="1"/>
          </p:cNvPicPr>
          <p:nvPr/>
        </p:nvPicPr>
        <p:blipFill>
          <a:blip r:embed="rId2" cstate="print"/>
          <a:srcRect/>
          <a:stretch>
            <a:fillRect/>
          </a:stretch>
        </p:blipFill>
        <p:spPr bwMode="auto">
          <a:xfrm>
            <a:off x="2438400" y="1371600"/>
            <a:ext cx="4140200" cy="622300"/>
          </a:xfrm>
          <a:prstGeom prst="rect">
            <a:avLst/>
          </a:prstGeom>
          <a:noFill/>
        </p:spPr>
      </p:pic>
      <p:sp>
        <p:nvSpPr>
          <p:cNvPr id="11267" name="Rectangle 3"/>
          <p:cNvSpPr>
            <a:spLocks noGrp="1" noChangeArrowheads="1"/>
          </p:cNvSpPr>
          <p:nvPr>
            <p:ph type="title"/>
          </p:nvPr>
        </p:nvSpPr>
        <p:spPr>
          <a:xfrm>
            <a:off x="914400" y="2514600"/>
            <a:ext cx="7620000" cy="3124200"/>
          </a:xfrm>
        </p:spPr>
        <p:txBody>
          <a:bodyPr/>
          <a:lstStyle/>
          <a:p>
            <a:pPr algn="l"/>
            <a:r>
              <a:rPr lang="en-US" sz="2800"/>
              <a:t>Choose an example of a devolutionary movement and determine whether autonomy (self-governance) for that region would benefit the autonomous region, the country in which it is located, or both.</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2130425"/>
            <a:ext cx="7772400" cy="1984375"/>
          </a:xfrm>
        </p:spPr>
        <p:txBody>
          <a:bodyPr/>
          <a:lstStyle/>
          <a:p>
            <a:r>
              <a:rPr lang="en-US" sz="4000"/>
              <a:t>How are Boundaries </a:t>
            </a:r>
            <a:br>
              <a:rPr lang="en-US" sz="4000"/>
            </a:br>
            <a:r>
              <a:rPr lang="en-US" sz="4000"/>
              <a:t>Established, and Why do </a:t>
            </a:r>
            <a:br>
              <a:rPr lang="en-US" sz="4000"/>
            </a:br>
            <a:r>
              <a:rPr lang="en-US" sz="4000"/>
              <a:t>Boundary Disputes Occur?</a:t>
            </a:r>
          </a:p>
        </p:txBody>
      </p:sp>
      <p:sp>
        <p:nvSpPr>
          <p:cNvPr id="8196" name="Text Box 4"/>
          <p:cNvSpPr txBox="1">
            <a:spLocks noChangeArrowheads="1"/>
          </p:cNvSpPr>
          <p:nvPr/>
        </p:nvSpPr>
        <p:spPr bwMode="auto">
          <a:xfrm>
            <a:off x="3505200" y="1143000"/>
            <a:ext cx="2268538" cy="519113"/>
          </a:xfrm>
          <a:prstGeom prst="rect">
            <a:avLst/>
          </a:prstGeom>
          <a:noFill/>
          <a:ln w="9525">
            <a:noFill/>
            <a:miter lim="800000"/>
            <a:headEnd/>
            <a:tailEnd/>
          </a:ln>
          <a:effectLst/>
        </p:spPr>
        <p:txBody>
          <a:bodyPr wrap="none">
            <a:spAutoFit/>
          </a:bodyPr>
          <a:lstStyle/>
          <a:p>
            <a:r>
              <a:rPr lang="en-US" sz="2800">
                <a:solidFill>
                  <a:srgbClr val="CC3300"/>
                </a:solidFill>
                <a:latin typeface="Franklin Gothic Medium" pitchFamily="34" charset="0"/>
              </a:rPr>
              <a:t>Key Question: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a:spLocks noChangeArrowheads="1"/>
          </p:cNvSpPr>
          <p:nvPr/>
        </p:nvSpPr>
        <p:spPr bwMode="auto">
          <a:xfrm>
            <a:off x="228600" y="228600"/>
            <a:ext cx="8382000" cy="1752600"/>
          </a:xfrm>
          <a:prstGeom prst="rect">
            <a:avLst/>
          </a:prstGeom>
          <a:noFill/>
          <a:ln w="9525">
            <a:noFill/>
            <a:miter lim="800000"/>
            <a:headEnd/>
            <a:tailEnd/>
          </a:ln>
          <a:effectLst/>
        </p:spPr>
        <p:txBody>
          <a:bodyPr/>
          <a:lstStyle/>
          <a:p>
            <a:pPr marL="342900" indent="-342900">
              <a:spcBef>
                <a:spcPct val="20000"/>
              </a:spcBef>
            </a:pPr>
            <a:r>
              <a:rPr lang="en-US" sz="3200">
                <a:solidFill>
                  <a:srgbClr val="663300"/>
                </a:solidFill>
                <a:latin typeface="Franklin Gothic Medium" pitchFamily="34" charset="0"/>
              </a:rPr>
              <a:t>Boundary – </a:t>
            </a:r>
            <a:r>
              <a:rPr lang="en-US" sz="2400">
                <a:solidFill>
                  <a:srgbClr val="663300"/>
                </a:solidFill>
                <a:latin typeface="Franklin Gothic Medium" pitchFamily="34" charset="0"/>
              </a:rPr>
              <a:t>a vertical plane that cuts through the rocks below and the airspace above, dividing one state territory from another.</a:t>
            </a:r>
            <a:r>
              <a:rPr lang="en-US" sz="3200">
                <a:solidFill>
                  <a:srgbClr val="CC3300"/>
                </a:solidFill>
                <a:latin typeface="Franklin Gothic Medium" pitchFamily="34" charset="0"/>
              </a:rPr>
              <a:t>  </a:t>
            </a:r>
          </a:p>
        </p:txBody>
      </p:sp>
      <p:pic>
        <p:nvPicPr>
          <p:cNvPr id="37895" name="Picture 7" descr="deblij_ch08_fig19"/>
          <p:cNvPicPr>
            <a:picLocks noChangeAspect="1" noChangeArrowheads="1"/>
          </p:cNvPicPr>
          <p:nvPr/>
        </p:nvPicPr>
        <p:blipFill>
          <a:blip r:embed="rId2" cstate="print"/>
          <a:srcRect/>
          <a:stretch>
            <a:fillRect/>
          </a:stretch>
        </p:blipFill>
        <p:spPr bwMode="auto">
          <a:xfrm>
            <a:off x="914400" y="1676400"/>
            <a:ext cx="7239000" cy="519906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Text Box 6"/>
          <p:cNvSpPr txBox="1">
            <a:spLocks noChangeArrowheads="1"/>
          </p:cNvSpPr>
          <p:nvPr/>
        </p:nvSpPr>
        <p:spPr bwMode="auto">
          <a:xfrm>
            <a:off x="304800" y="3200400"/>
            <a:ext cx="2286000" cy="1917700"/>
          </a:xfrm>
          <a:prstGeom prst="rect">
            <a:avLst/>
          </a:prstGeom>
          <a:noFill/>
          <a:ln w="9525">
            <a:noFill/>
            <a:miter lim="800000"/>
            <a:headEnd/>
            <a:tailEnd/>
          </a:ln>
          <a:effectLst/>
        </p:spPr>
        <p:txBody>
          <a:bodyPr>
            <a:spAutoFit/>
          </a:bodyPr>
          <a:lstStyle/>
          <a:p>
            <a:pPr>
              <a:spcBef>
                <a:spcPct val="50000"/>
              </a:spcBef>
            </a:pPr>
            <a:r>
              <a:rPr lang="en-US" sz="2400">
                <a:solidFill>
                  <a:srgbClr val="663300"/>
                </a:solidFill>
                <a:latin typeface="Franklin Gothic Medium" pitchFamily="34" charset="0"/>
              </a:rPr>
              <a:t>Boundaries often divide resources, such as oil between Kuwait and Iraq</a:t>
            </a:r>
          </a:p>
        </p:txBody>
      </p:sp>
      <p:pic>
        <p:nvPicPr>
          <p:cNvPr id="32775" name="Picture 7" descr="deblij_ch08_fig20"/>
          <p:cNvPicPr>
            <a:picLocks noChangeAspect="1" noChangeArrowheads="1"/>
          </p:cNvPicPr>
          <p:nvPr/>
        </p:nvPicPr>
        <p:blipFill>
          <a:blip r:embed="rId2" cstate="print"/>
          <a:srcRect/>
          <a:stretch>
            <a:fillRect/>
          </a:stretch>
        </p:blipFill>
        <p:spPr bwMode="auto">
          <a:xfrm>
            <a:off x="2911475" y="0"/>
            <a:ext cx="6384925" cy="6938963"/>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Establishing Boundaries</a:t>
            </a:r>
          </a:p>
        </p:txBody>
      </p:sp>
      <p:sp>
        <p:nvSpPr>
          <p:cNvPr id="83971" name="Rectangle 3"/>
          <p:cNvSpPr>
            <a:spLocks noGrp="1" noChangeArrowheads="1"/>
          </p:cNvSpPr>
          <p:nvPr>
            <p:ph type="body" idx="1"/>
          </p:nvPr>
        </p:nvSpPr>
        <p:spPr>
          <a:xfrm>
            <a:off x="2438400" y="1600200"/>
            <a:ext cx="4724400" cy="2667000"/>
          </a:xfrm>
        </p:spPr>
        <p:txBody>
          <a:bodyPr/>
          <a:lstStyle/>
          <a:p>
            <a:r>
              <a:rPr lang="en-US"/>
              <a:t>Define</a:t>
            </a:r>
          </a:p>
          <a:p>
            <a:r>
              <a:rPr lang="en-US"/>
              <a:t>Delimit</a:t>
            </a:r>
          </a:p>
          <a:p>
            <a:r>
              <a:rPr lang="en-US"/>
              <a:t>Demarcate</a:t>
            </a:r>
          </a:p>
          <a:p>
            <a:r>
              <a:rPr lang="en-US"/>
              <a:t>Administrate</a:t>
            </a:r>
          </a:p>
          <a:p>
            <a:pPr>
              <a:buFontTx/>
              <a:buNone/>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0"/>
            <a:ext cx="8229600" cy="1143000"/>
          </a:xfrm>
        </p:spPr>
        <p:txBody>
          <a:bodyPr/>
          <a:lstStyle/>
          <a:p>
            <a:r>
              <a:rPr lang="en-US"/>
              <a:t>State</a:t>
            </a:r>
          </a:p>
        </p:txBody>
      </p:sp>
      <p:sp>
        <p:nvSpPr>
          <p:cNvPr id="64515" name="Rectangle 3"/>
          <p:cNvSpPr>
            <a:spLocks noGrp="1" noChangeArrowheads="1"/>
          </p:cNvSpPr>
          <p:nvPr>
            <p:ph type="body" idx="1"/>
          </p:nvPr>
        </p:nvSpPr>
        <p:spPr>
          <a:xfrm>
            <a:off x="228600" y="990600"/>
            <a:ext cx="8686800" cy="1295400"/>
          </a:xfrm>
        </p:spPr>
        <p:txBody>
          <a:bodyPr/>
          <a:lstStyle/>
          <a:p>
            <a:pPr>
              <a:buFontTx/>
              <a:buNone/>
            </a:pPr>
            <a:r>
              <a:rPr lang="en-US" sz="2400"/>
              <a:t>State – a politically organized territory with a permanent population, a defined territory, and a government. To be a state, an entity must be recognized by such by other states.</a:t>
            </a:r>
          </a:p>
          <a:p>
            <a:pPr>
              <a:buFontTx/>
              <a:buNone/>
            </a:pPr>
            <a:endParaRPr lang="en-US"/>
          </a:p>
        </p:txBody>
      </p:sp>
      <p:pic>
        <p:nvPicPr>
          <p:cNvPr id="64518" name="Picture 6" descr="deblij_ch08_fig03"/>
          <p:cNvPicPr>
            <a:picLocks noChangeAspect="1" noChangeArrowheads="1"/>
          </p:cNvPicPr>
          <p:nvPr/>
        </p:nvPicPr>
        <p:blipFill>
          <a:blip r:embed="rId2" cstate="print"/>
          <a:srcRect/>
          <a:stretch>
            <a:fillRect/>
          </a:stretch>
        </p:blipFill>
        <p:spPr bwMode="auto">
          <a:xfrm>
            <a:off x="0" y="2286000"/>
            <a:ext cx="9144000" cy="348138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Types of Boundaries</a:t>
            </a:r>
          </a:p>
        </p:txBody>
      </p:sp>
      <p:sp>
        <p:nvSpPr>
          <p:cNvPr id="84995" name="Rectangle 3"/>
          <p:cNvSpPr>
            <a:spLocks noGrp="1" noChangeArrowheads="1"/>
          </p:cNvSpPr>
          <p:nvPr>
            <p:ph type="body" idx="1"/>
          </p:nvPr>
        </p:nvSpPr>
        <p:spPr/>
        <p:txBody>
          <a:bodyPr/>
          <a:lstStyle/>
          <a:p>
            <a:r>
              <a:rPr lang="en-US"/>
              <a:t>Geometric boundaries – </a:t>
            </a:r>
            <a:r>
              <a:rPr lang="en-US" sz="2400"/>
              <a:t>based on grid systems</a:t>
            </a:r>
          </a:p>
          <a:p>
            <a:pPr lvl="1"/>
            <a:r>
              <a:rPr lang="en-US" sz="2400">
                <a:solidFill>
                  <a:srgbClr val="663300"/>
                </a:solidFill>
              </a:rPr>
              <a:t>eg. Boundary between the US and Canada</a:t>
            </a:r>
          </a:p>
          <a:p>
            <a:endParaRPr lang="en-US"/>
          </a:p>
          <a:p>
            <a:r>
              <a:rPr lang="en-US"/>
              <a:t>Physical-political boundaries – </a:t>
            </a:r>
            <a:r>
              <a:rPr lang="en-US" sz="2400"/>
              <a:t>follow an agreed-upon feature in the physical geographic landscape.</a:t>
            </a:r>
          </a:p>
          <a:p>
            <a:pPr lvl="1"/>
            <a:r>
              <a:rPr lang="en-US" sz="2400">
                <a:solidFill>
                  <a:srgbClr val="663300"/>
                </a:solidFill>
              </a:rPr>
              <a:t>eg. Boundary between the US and Mexico</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hinking_geographically_sm"/>
          <p:cNvPicPr>
            <a:picLocks noChangeAspect="1" noChangeArrowheads="1"/>
          </p:cNvPicPr>
          <p:nvPr/>
        </p:nvPicPr>
        <p:blipFill>
          <a:blip r:embed="rId2" cstate="print"/>
          <a:srcRect/>
          <a:stretch>
            <a:fillRect/>
          </a:stretch>
        </p:blipFill>
        <p:spPr bwMode="auto">
          <a:xfrm>
            <a:off x="2438400" y="1371600"/>
            <a:ext cx="4140200" cy="622300"/>
          </a:xfrm>
          <a:prstGeom prst="rect">
            <a:avLst/>
          </a:prstGeom>
          <a:noFill/>
        </p:spPr>
      </p:pic>
      <p:sp>
        <p:nvSpPr>
          <p:cNvPr id="12291" name="Rectangle 3"/>
          <p:cNvSpPr>
            <a:spLocks noGrp="1" noChangeArrowheads="1"/>
          </p:cNvSpPr>
          <p:nvPr>
            <p:ph type="title"/>
          </p:nvPr>
        </p:nvSpPr>
        <p:spPr>
          <a:xfrm>
            <a:off x="762000" y="2362200"/>
            <a:ext cx="7620000" cy="3505200"/>
          </a:xfrm>
        </p:spPr>
        <p:txBody>
          <a:bodyPr/>
          <a:lstStyle/>
          <a:p>
            <a:pPr algn="l"/>
            <a:r>
              <a:rPr lang="en-US" sz="2800"/>
              <a:t>People used to think physical-political boundaries were more stable than geometric boundaries. Through many studies of many places, political geographers have confirmed this idea is false. Construct your own argument explaining why physical-political boundaries can create just as much instability as geometric boundaries.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130425"/>
            <a:ext cx="7772400" cy="2212975"/>
          </a:xfrm>
        </p:spPr>
        <p:txBody>
          <a:bodyPr/>
          <a:lstStyle/>
          <a:p>
            <a:r>
              <a:rPr lang="en-US"/>
              <a:t>How do Geopolitics and Critical Geopolitics Help us Understand the World?</a:t>
            </a:r>
          </a:p>
        </p:txBody>
      </p:sp>
      <p:sp>
        <p:nvSpPr>
          <p:cNvPr id="9220" name="Text Box 4"/>
          <p:cNvSpPr txBox="1">
            <a:spLocks noChangeArrowheads="1"/>
          </p:cNvSpPr>
          <p:nvPr/>
        </p:nvSpPr>
        <p:spPr bwMode="auto">
          <a:xfrm>
            <a:off x="3505200" y="1143000"/>
            <a:ext cx="2268538" cy="519113"/>
          </a:xfrm>
          <a:prstGeom prst="rect">
            <a:avLst/>
          </a:prstGeom>
          <a:noFill/>
          <a:ln w="9525">
            <a:noFill/>
            <a:miter lim="800000"/>
            <a:headEnd/>
            <a:tailEnd/>
          </a:ln>
          <a:effectLst/>
        </p:spPr>
        <p:txBody>
          <a:bodyPr wrap="none">
            <a:spAutoFit/>
          </a:bodyPr>
          <a:lstStyle/>
          <a:p>
            <a:r>
              <a:rPr lang="en-US" sz="2800">
                <a:solidFill>
                  <a:srgbClr val="CC3300"/>
                </a:solidFill>
                <a:latin typeface="Franklin Gothic Medium" pitchFamily="34" charset="0"/>
              </a:rPr>
              <a:t>Key Question: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a:t>Geopolitics</a:t>
            </a:r>
          </a:p>
        </p:txBody>
      </p:sp>
      <p:sp>
        <p:nvSpPr>
          <p:cNvPr id="2051" name="Rectangle 3"/>
          <p:cNvSpPr>
            <a:spLocks noGrp="1" noChangeArrowheads="1"/>
          </p:cNvSpPr>
          <p:nvPr>
            <p:ph type="body" idx="1"/>
          </p:nvPr>
        </p:nvSpPr>
        <p:spPr>
          <a:xfrm>
            <a:off x="457200" y="1600200"/>
            <a:ext cx="8229600" cy="1143000"/>
          </a:xfrm>
        </p:spPr>
        <p:txBody>
          <a:bodyPr/>
          <a:lstStyle/>
          <a:p>
            <a:r>
              <a:rPr lang="en-US"/>
              <a:t>Geopolitics –</a:t>
            </a:r>
            <a:r>
              <a:rPr lang="en-US" sz="2400"/>
              <a:t> the interplay among geography, power, politics, and international relations.</a:t>
            </a:r>
          </a:p>
          <a:p>
            <a:pPr>
              <a:buFontTx/>
              <a:buNone/>
            </a:pPr>
            <a:endParaRPr lang="en-US" sz="2400"/>
          </a:p>
          <a:p>
            <a:pPr lvl="1">
              <a:buFontTx/>
              <a:buNone/>
            </a:pPr>
            <a:endParaRPr lang="en-US"/>
          </a:p>
          <a:p>
            <a:endParaRPr lang="en-US"/>
          </a:p>
        </p:txBody>
      </p:sp>
      <p:pic>
        <p:nvPicPr>
          <p:cNvPr id="2055" name="Picture 7" descr="deblij_ch08_fig21"/>
          <p:cNvPicPr>
            <a:picLocks noChangeAspect="1" noChangeArrowheads="1"/>
          </p:cNvPicPr>
          <p:nvPr/>
        </p:nvPicPr>
        <p:blipFill>
          <a:blip r:embed="rId2" cstate="print"/>
          <a:srcRect/>
          <a:stretch>
            <a:fillRect/>
          </a:stretch>
        </p:blipFill>
        <p:spPr bwMode="auto">
          <a:xfrm>
            <a:off x="1600200" y="2832100"/>
            <a:ext cx="6248400" cy="37973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Classical Geopolitics</a:t>
            </a:r>
          </a:p>
        </p:txBody>
      </p:sp>
      <p:sp>
        <p:nvSpPr>
          <p:cNvPr id="15363" name="Rectangle 3"/>
          <p:cNvSpPr>
            <a:spLocks noGrp="1" noChangeArrowheads="1"/>
          </p:cNvSpPr>
          <p:nvPr>
            <p:ph type="body" idx="1"/>
          </p:nvPr>
        </p:nvSpPr>
        <p:spPr/>
        <p:txBody>
          <a:bodyPr/>
          <a:lstStyle/>
          <a:p>
            <a:r>
              <a:rPr lang="en-US"/>
              <a:t>German School</a:t>
            </a:r>
          </a:p>
          <a:p>
            <a:pPr lvl="1">
              <a:buFontTx/>
              <a:buNone/>
            </a:pPr>
            <a:r>
              <a:rPr lang="en-US">
                <a:solidFill>
                  <a:srgbClr val="663300"/>
                </a:solidFill>
              </a:rPr>
              <a:t>eg. Ratzel’s organic state theory</a:t>
            </a:r>
          </a:p>
          <a:p>
            <a:pPr lvl="1">
              <a:buFontTx/>
              <a:buNone/>
            </a:pPr>
            <a:endParaRPr lang="en-US">
              <a:solidFill>
                <a:srgbClr val="663300"/>
              </a:solidFill>
            </a:endParaRPr>
          </a:p>
          <a:p>
            <a:r>
              <a:rPr lang="en-US"/>
              <a:t>British / American School</a:t>
            </a:r>
          </a:p>
          <a:p>
            <a:pPr lvl="1">
              <a:buFontTx/>
              <a:buNone/>
            </a:pPr>
            <a:r>
              <a:rPr lang="en-US">
                <a:solidFill>
                  <a:srgbClr val="663300"/>
                </a:solidFill>
              </a:rPr>
              <a:t>eg. Mackinder’s Heartland Theory</a:t>
            </a:r>
          </a:p>
          <a:p>
            <a:pPr lvl="1">
              <a:buFontTx/>
              <a:buNone/>
            </a:pPr>
            <a:endParaRPr lang="en-US"/>
          </a:p>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8600" y="0"/>
            <a:ext cx="8686800" cy="2087563"/>
          </a:xfrm>
        </p:spPr>
        <p:txBody>
          <a:bodyPr/>
          <a:lstStyle/>
          <a:p>
            <a:r>
              <a:rPr lang="en-US" sz="3600"/>
              <a:t>Mackinder’s Heartland Theory: </a:t>
            </a:r>
            <a:br>
              <a:rPr lang="en-US" sz="3600"/>
            </a:br>
            <a:r>
              <a:rPr lang="en-US" sz="2400"/>
              <a:t>“Who rules East Europe commands the Heartland</a:t>
            </a:r>
            <a:br>
              <a:rPr lang="en-US" sz="2400"/>
            </a:br>
            <a:r>
              <a:rPr lang="en-US" sz="2400"/>
              <a:t>Who rules the Heartland commands the World Island </a:t>
            </a:r>
            <a:br>
              <a:rPr lang="en-US" sz="2400"/>
            </a:br>
            <a:r>
              <a:rPr lang="en-US" sz="2400"/>
              <a:t>Who rules the World Island commands the world”</a:t>
            </a:r>
          </a:p>
        </p:txBody>
      </p:sp>
      <p:pic>
        <p:nvPicPr>
          <p:cNvPr id="86020" name="Picture 4" descr="deblij_ch08_fig21"/>
          <p:cNvPicPr>
            <a:picLocks noChangeAspect="1" noChangeArrowheads="1"/>
          </p:cNvPicPr>
          <p:nvPr/>
        </p:nvPicPr>
        <p:blipFill>
          <a:blip r:embed="rId2" cstate="print"/>
          <a:srcRect/>
          <a:stretch>
            <a:fillRect/>
          </a:stretch>
        </p:blipFill>
        <p:spPr bwMode="auto">
          <a:xfrm>
            <a:off x="762000" y="1952625"/>
            <a:ext cx="7696200" cy="467677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Critical Geopolitics</a:t>
            </a:r>
          </a:p>
        </p:txBody>
      </p:sp>
      <p:sp>
        <p:nvSpPr>
          <p:cNvPr id="87043" name="Rectangle 3"/>
          <p:cNvSpPr>
            <a:spLocks noGrp="1" noChangeArrowheads="1"/>
          </p:cNvSpPr>
          <p:nvPr>
            <p:ph type="body" idx="1"/>
          </p:nvPr>
        </p:nvSpPr>
        <p:spPr/>
        <p:txBody>
          <a:bodyPr/>
          <a:lstStyle/>
          <a:p>
            <a:r>
              <a:rPr lang="en-US"/>
              <a:t>The idea that intellectuals of statecraft construct ideas about places, these ideas influence and reinforce their political behaviors and policy choices, and these ideas affect how we, the people, process our own notions of places and politics.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p:txBody>
          <a:bodyPr/>
          <a:lstStyle/>
          <a:p>
            <a:r>
              <a:rPr lang="en-US"/>
              <a:t>Us versus Them</a:t>
            </a:r>
          </a:p>
        </p:txBody>
      </p:sp>
      <p:sp>
        <p:nvSpPr>
          <p:cNvPr id="88069" name="Rectangle 5"/>
          <p:cNvSpPr>
            <a:spLocks noGrp="1" noChangeArrowheads="1"/>
          </p:cNvSpPr>
          <p:nvPr>
            <p:ph type="body" sz="half" idx="1"/>
          </p:nvPr>
        </p:nvSpPr>
        <p:spPr>
          <a:solidFill>
            <a:schemeClr val="accent1"/>
          </a:solidFill>
          <a:ln w="38100">
            <a:solidFill>
              <a:srgbClr val="663300"/>
            </a:solidFill>
          </a:ln>
        </p:spPr>
        <p:txBody>
          <a:bodyPr/>
          <a:lstStyle/>
          <a:p>
            <a:pPr>
              <a:lnSpc>
                <a:spcPct val="90000"/>
              </a:lnSpc>
              <a:buFontTx/>
              <a:buNone/>
            </a:pPr>
            <a:r>
              <a:rPr lang="en-US" sz="2400"/>
              <a:t>Terrorists “come from diverse places but share a hatred for democracy, a fanatical glorification of violence, and a horrible distortion of their religion, to justify the murder of innocents. They have made the United States their adversary precisely because of what we stand for and what we stand against.”</a:t>
            </a:r>
          </a:p>
        </p:txBody>
      </p:sp>
      <p:sp>
        <p:nvSpPr>
          <p:cNvPr id="88070" name="Rectangle 6"/>
          <p:cNvSpPr>
            <a:spLocks noGrp="1" noChangeArrowheads="1"/>
          </p:cNvSpPr>
          <p:nvPr>
            <p:ph type="body" sz="half" idx="2"/>
          </p:nvPr>
        </p:nvSpPr>
        <p:spPr>
          <a:xfrm>
            <a:off x="4648200" y="1600200"/>
            <a:ext cx="4038600" cy="1600200"/>
          </a:xfrm>
          <a:solidFill>
            <a:schemeClr val="accent1"/>
          </a:solidFill>
          <a:ln w="38100">
            <a:solidFill>
              <a:srgbClr val="663300"/>
            </a:solidFill>
          </a:ln>
        </p:spPr>
        <p:txBody>
          <a:bodyPr/>
          <a:lstStyle/>
          <a:p>
            <a:pPr>
              <a:lnSpc>
                <a:spcPct val="90000"/>
              </a:lnSpc>
              <a:buFontTx/>
              <a:buNone/>
            </a:pPr>
            <a:r>
              <a:rPr lang="en-US" sz="2400"/>
              <a:t>“They [the terrorists] stand against us because we stand in their way.” </a:t>
            </a:r>
          </a:p>
          <a:p>
            <a:pPr>
              <a:lnSpc>
                <a:spcPct val="90000"/>
              </a:lnSpc>
              <a:buFontTx/>
              <a:buNone/>
            </a:pPr>
            <a:endParaRPr lang="en-US" sz="2400"/>
          </a:p>
          <a:p>
            <a:pPr>
              <a:lnSpc>
                <a:spcPct val="90000"/>
              </a:lnSpc>
              <a:buFontTx/>
              <a:buNone/>
            </a:pPr>
            <a:endParaRPr lang="en-US" sz="2400"/>
          </a:p>
        </p:txBody>
      </p:sp>
      <p:sp>
        <p:nvSpPr>
          <p:cNvPr id="88071" name="Rectangle 7"/>
          <p:cNvSpPr>
            <a:spLocks noChangeArrowheads="1"/>
          </p:cNvSpPr>
          <p:nvPr/>
        </p:nvSpPr>
        <p:spPr bwMode="auto">
          <a:xfrm>
            <a:off x="4648200" y="3429000"/>
            <a:ext cx="4038600" cy="1600200"/>
          </a:xfrm>
          <a:prstGeom prst="rect">
            <a:avLst/>
          </a:prstGeom>
          <a:solidFill>
            <a:schemeClr val="accent1"/>
          </a:solidFill>
          <a:ln w="38100">
            <a:solidFill>
              <a:srgbClr val="663300"/>
            </a:solidFill>
            <a:miter lim="800000"/>
            <a:headEnd/>
            <a:tailEnd/>
          </a:ln>
          <a:effectLst/>
        </p:spPr>
        <p:txBody>
          <a:bodyPr/>
          <a:lstStyle/>
          <a:p>
            <a:pPr marL="342900" indent="-342900">
              <a:lnSpc>
                <a:spcPct val="90000"/>
              </a:lnSpc>
              <a:spcBef>
                <a:spcPct val="20000"/>
              </a:spcBef>
            </a:pPr>
            <a:r>
              <a:rPr lang="en-US" sz="2400">
                <a:solidFill>
                  <a:srgbClr val="CC3300"/>
                </a:solidFill>
                <a:latin typeface="Franklin Gothic Medium" pitchFamily="34" charset="0"/>
              </a:rPr>
              <a:t>“I’ve said in the past that nations are either with us or against us in the war on terror.” </a:t>
            </a:r>
          </a:p>
          <a:p>
            <a:pPr marL="342900" indent="-342900">
              <a:lnSpc>
                <a:spcPct val="90000"/>
              </a:lnSpc>
              <a:spcBef>
                <a:spcPct val="20000"/>
              </a:spcBef>
            </a:pPr>
            <a:endParaRPr lang="en-US" sz="2400">
              <a:solidFill>
                <a:srgbClr val="CC3300"/>
              </a:solidFill>
              <a:latin typeface="Franklin Gothic Medium" pitchFamily="34" charset="0"/>
            </a:endParaRPr>
          </a:p>
          <a:p>
            <a:pPr marL="342900" indent="-342900">
              <a:lnSpc>
                <a:spcPct val="90000"/>
              </a:lnSpc>
              <a:spcBef>
                <a:spcPct val="20000"/>
              </a:spcBef>
            </a:pPr>
            <a:endParaRPr lang="en-US" sz="2400">
              <a:solidFill>
                <a:srgbClr val="CC3300"/>
              </a:solidFill>
              <a:latin typeface="Franklin Gothic Medium"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Us versus Them</a:t>
            </a:r>
          </a:p>
        </p:txBody>
      </p:sp>
      <p:sp>
        <p:nvSpPr>
          <p:cNvPr id="90115" name="Rectangle 3"/>
          <p:cNvSpPr>
            <a:spLocks noGrp="1" noChangeArrowheads="1"/>
          </p:cNvSpPr>
          <p:nvPr>
            <p:ph type="body" sz="half" idx="1"/>
          </p:nvPr>
        </p:nvSpPr>
        <p:spPr>
          <a:solidFill>
            <a:schemeClr val="accent1"/>
          </a:solidFill>
          <a:ln w="38100">
            <a:solidFill>
              <a:srgbClr val="663300"/>
            </a:solidFill>
          </a:ln>
        </p:spPr>
        <p:txBody>
          <a:bodyPr/>
          <a:lstStyle/>
          <a:p>
            <a:pPr>
              <a:lnSpc>
                <a:spcPct val="90000"/>
              </a:lnSpc>
              <a:buFontTx/>
              <a:buNone/>
            </a:pPr>
            <a:r>
              <a:rPr lang="en-US" sz="2400"/>
              <a:t>Terrorists “come from diverse places but share a hatred for democracy, a fanatical glorification of violence, and a horrible distortion of their religion, to justify the murder of innocents. They have made the United States their adversary precisely because of what we stand for and what we stand against.”</a:t>
            </a:r>
          </a:p>
        </p:txBody>
      </p:sp>
      <p:sp>
        <p:nvSpPr>
          <p:cNvPr id="90116" name="Rectangle 4"/>
          <p:cNvSpPr>
            <a:spLocks noGrp="1" noChangeArrowheads="1"/>
          </p:cNvSpPr>
          <p:nvPr>
            <p:ph type="body" sz="half" idx="2"/>
          </p:nvPr>
        </p:nvSpPr>
        <p:spPr>
          <a:xfrm>
            <a:off x="4648200" y="1600200"/>
            <a:ext cx="4038600" cy="1600200"/>
          </a:xfrm>
          <a:solidFill>
            <a:schemeClr val="accent1"/>
          </a:solidFill>
          <a:ln w="38100">
            <a:solidFill>
              <a:srgbClr val="663300"/>
            </a:solidFill>
          </a:ln>
        </p:spPr>
        <p:txBody>
          <a:bodyPr/>
          <a:lstStyle/>
          <a:p>
            <a:pPr>
              <a:lnSpc>
                <a:spcPct val="90000"/>
              </a:lnSpc>
              <a:buFontTx/>
              <a:buNone/>
            </a:pPr>
            <a:r>
              <a:rPr lang="en-US" sz="2400"/>
              <a:t>“They [the terrorists] stand against us because we stand in their way.” </a:t>
            </a:r>
          </a:p>
          <a:p>
            <a:pPr>
              <a:lnSpc>
                <a:spcPct val="90000"/>
              </a:lnSpc>
              <a:buFontTx/>
              <a:buNone/>
            </a:pPr>
            <a:endParaRPr lang="en-US" sz="2400"/>
          </a:p>
          <a:p>
            <a:pPr>
              <a:lnSpc>
                <a:spcPct val="90000"/>
              </a:lnSpc>
              <a:buFontTx/>
              <a:buNone/>
            </a:pPr>
            <a:endParaRPr lang="en-US" sz="2400"/>
          </a:p>
        </p:txBody>
      </p:sp>
      <p:sp>
        <p:nvSpPr>
          <p:cNvPr id="90117" name="Rectangle 5"/>
          <p:cNvSpPr>
            <a:spLocks noChangeArrowheads="1"/>
          </p:cNvSpPr>
          <p:nvPr/>
        </p:nvSpPr>
        <p:spPr bwMode="auto">
          <a:xfrm>
            <a:off x="4648200" y="4114800"/>
            <a:ext cx="4038600" cy="1600200"/>
          </a:xfrm>
          <a:prstGeom prst="rect">
            <a:avLst/>
          </a:prstGeom>
          <a:solidFill>
            <a:schemeClr val="accent1"/>
          </a:solidFill>
          <a:ln w="38100">
            <a:solidFill>
              <a:srgbClr val="663300"/>
            </a:solidFill>
            <a:miter lim="800000"/>
            <a:headEnd/>
            <a:tailEnd/>
          </a:ln>
          <a:effectLst/>
        </p:spPr>
        <p:txBody>
          <a:bodyPr/>
          <a:lstStyle/>
          <a:p>
            <a:pPr marL="342900" indent="-342900">
              <a:lnSpc>
                <a:spcPct val="90000"/>
              </a:lnSpc>
              <a:spcBef>
                <a:spcPct val="20000"/>
              </a:spcBef>
            </a:pPr>
            <a:r>
              <a:rPr lang="en-US" sz="2400">
                <a:solidFill>
                  <a:srgbClr val="CC3300"/>
                </a:solidFill>
                <a:latin typeface="Franklin Gothic Medium" pitchFamily="34" charset="0"/>
              </a:rPr>
              <a:t>“I’ve said in the past that nations are either with us or against us in the war on terror.” </a:t>
            </a:r>
          </a:p>
          <a:p>
            <a:pPr marL="342900" indent="-342900">
              <a:lnSpc>
                <a:spcPct val="90000"/>
              </a:lnSpc>
              <a:spcBef>
                <a:spcPct val="20000"/>
              </a:spcBef>
            </a:pPr>
            <a:endParaRPr lang="en-US" sz="2400">
              <a:solidFill>
                <a:srgbClr val="CC3300"/>
              </a:solidFill>
              <a:latin typeface="Franklin Gothic Medium" pitchFamily="34" charset="0"/>
            </a:endParaRPr>
          </a:p>
          <a:p>
            <a:pPr marL="342900" indent="-342900">
              <a:lnSpc>
                <a:spcPct val="90000"/>
              </a:lnSpc>
              <a:spcBef>
                <a:spcPct val="20000"/>
              </a:spcBef>
            </a:pPr>
            <a:endParaRPr lang="en-US" sz="2400">
              <a:solidFill>
                <a:srgbClr val="CC3300"/>
              </a:solidFill>
              <a:latin typeface="Franklin Gothic Medium" pitchFamily="34" charset="0"/>
            </a:endParaRPr>
          </a:p>
        </p:txBody>
      </p:sp>
      <p:sp>
        <p:nvSpPr>
          <p:cNvPr id="90118" name="Text Box 6"/>
          <p:cNvSpPr txBox="1">
            <a:spLocks noChangeArrowheads="1"/>
          </p:cNvSpPr>
          <p:nvPr/>
        </p:nvSpPr>
        <p:spPr bwMode="auto">
          <a:xfrm>
            <a:off x="609600" y="6172200"/>
            <a:ext cx="3962400" cy="396875"/>
          </a:xfrm>
          <a:prstGeom prst="rect">
            <a:avLst/>
          </a:prstGeom>
          <a:noFill/>
          <a:ln w="9525">
            <a:noFill/>
            <a:miter lim="800000"/>
            <a:headEnd/>
            <a:tailEnd/>
          </a:ln>
          <a:effectLst/>
        </p:spPr>
        <p:txBody>
          <a:bodyPr>
            <a:spAutoFit/>
          </a:bodyPr>
          <a:lstStyle/>
          <a:p>
            <a:pPr>
              <a:spcBef>
                <a:spcPct val="50000"/>
              </a:spcBef>
            </a:pPr>
            <a:r>
              <a:rPr lang="en-US" sz="2000">
                <a:solidFill>
                  <a:srgbClr val="663300"/>
                </a:solidFill>
                <a:latin typeface="Franklin Gothic Medium" pitchFamily="34" charset="0"/>
              </a:rPr>
              <a:t>President William J. Clinton</a:t>
            </a:r>
          </a:p>
        </p:txBody>
      </p:sp>
      <p:sp>
        <p:nvSpPr>
          <p:cNvPr id="90119" name="Text Box 7"/>
          <p:cNvSpPr txBox="1">
            <a:spLocks noChangeArrowheads="1"/>
          </p:cNvSpPr>
          <p:nvPr/>
        </p:nvSpPr>
        <p:spPr bwMode="auto">
          <a:xfrm>
            <a:off x="4724400" y="3352800"/>
            <a:ext cx="3962400" cy="396875"/>
          </a:xfrm>
          <a:prstGeom prst="rect">
            <a:avLst/>
          </a:prstGeom>
          <a:noFill/>
          <a:ln w="9525">
            <a:noFill/>
            <a:miter lim="800000"/>
            <a:headEnd/>
            <a:tailEnd/>
          </a:ln>
          <a:effectLst/>
        </p:spPr>
        <p:txBody>
          <a:bodyPr>
            <a:spAutoFit/>
          </a:bodyPr>
          <a:lstStyle/>
          <a:p>
            <a:pPr>
              <a:spcBef>
                <a:spcPct val="50000"/>
              </a:spcBef>
            </a:pPr>
            <a:r>
              <a:rPr lang="en-US" sz="2000">
                <a:solidFill>
                  <a:srgbClr val="663300"/>
                </a:solidFill>
                <a:latin typeface="Franklin Gothic Medium" pitchFamily="34" charset="0"/>
              </a:rPr>
              <a:t>President George W. Bush</a:t>
            </a:r>
          </a:p>
        </p:txBody>
      </p:sp>
      <p:sp>
        <p:nvSpPr>
          <p:cNvPr id="90120" name="Text Box 8"/>
          <p:cNvSpPr txBox="1">
            <a:spLocks noChangeArrowheads="1"/>
          </p:cNvSpPr>
          <p:nvPr/>
        </p:nvSpPr>
        <p:spPr bwMode="auto">
          <a:xfrm>
            <a:off x="4724400" y="5851525"/>
            <a:ext cx="3962400" cy="396875"/>
          </a:xfrm>
          <a:prstGeom prst="rect">
            <a:avLst/>
          </a:prstGeom>
          <a:noFill/>
          <a:ln w="9525">
            <a:noFill/>
            <a:miter lim="800000"/>
            <a:headEnd/>
            <a:tailEnd/>
          </a:ln>
          <a:effectLst/>
        </p:spPr>
        <p:txBody>
          <a:bodyPr>
            <a:spAutoFit/>
          </a:bodyPr>
          <a:lstStyle/>
          <a:p>
            <a:pPr>
              <a:spcBef>
                <a:spcPct val="50000"/>
              </a:spcBef>
            </a:pPr>
            <a:r>
              <a:rPr lang="en-US" sz="2000">
                <a:solidFill>
                  <a:srgbClr val="663300"/>
                </a:solidFill>
                <a:latin typeface="Franklin Gothic Medium" pitchFamily="34" charset="0"/>
              </a:rPr>
              <a:t>President George W. Bush</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Geopolitical World Order</a:t>
            </a:r>
          </a:p>
        </p:txBody>
      </p:sp>
      <p:sp>
        <p:nvSpPr>
          <p:cNvPr id="56323" name="Rectangle 3"/>
          <p:cNvSpPr>
            <a:spLocks noGrp="1" noChangeArrowheads="1"/>
          </p:cNvSpPr>
          <p:nvPr>
            <p:ph type="body" idx="1"/>
          </p:nvPr>
        </p:nvSpPr>
        <p:spPr/>
        <p:txBody>
          <a:bodyPr/>
          <a:lstStyle/>
          <a:p>
            <a:pPr>
              <a:buFontTx/>
              <a:buNone/>
            </a:pPr>
            <a:r>
              <a:rPr lang="en-US"/>
              <a:t>Temporary periods of stability in how politics are conducted at the global scale.</a:t>
            </a:r>
          </a:p>
          <a:p>
            <a:r>
              <a:rPr lang="en-US"/>
              <a:t>bi-polar</a:t>
            </a:r>
          </a:p>
          <a:p>
            <a:r>
              <a:rPr lang="en-US"/>
              <a:t>multi-polar</a:t>
            </a:r>
          </a:p>
          <a:p>
            <a:r>
              <a:rPr lang="en-US"/>
              <a:t>unilateralism</a:t>
            </a:r>
          </a:p>
          <a:p>
            <a:pPr>
              <a:buFontTx/>
              <a:buNone/>
            </a:pPr>
            <a:endParaRPr lang="en-US"/>
          </a:p>
          <a:p>
            <a:pPr>
              <a:buFontTx/>
              <a:buNone/>
            </a:pPr>
            <a:r>
              <a:rPr lang="en-US"/>
              <a:t>Will individual states remain the dominant actors in a future geopolitical world order? </a:t>
            </a:r>
          </a:p>
          <a:p>
            <a:pPr>
              <a:buFontTx/>
              <a:buNone/>
            </a:pPr>
            <a:endParaRPr lang="en-US" sz="2400">
              <a:solidFill>
                <a:srgbClr val="CC9900"/>
              </a:solidFill>
            </a:endParaRPr>
          </a:p>
          <a:p>
            <a:pPr>
              <a:buFontTx/>
              <a:buNone/>
            </a:pPr>
            <a:endParaRPr lang="en-US"/>
          </a:p>
          <a:p>
            <a:pPr>
              <a:buFontTx/>
              <a:buNone/>
            </a:pPr>
            <a:endParaRPr lang="en-US"/>
          </a:p>
          <a:p>
            <a:pPr>
              <a:buFontTx/>
              <a:buNone/>
            </a:pPr>
            <a:endParaRPr lang="en-US"/>
          </a:p>
          <a:p>
            <a:endParaRPr lang="en-US"/>
          </a:p>
          <a:p>
            <a:endParaRPr lang="en-US"/>
          </a:p>
          <a:p>
            <a:pPr lvl="1">
              <a:buFontTx/>
              <a:buNone/>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457200" y="609600"/>
            <a:ext cx="8229600" cy="5029200"/>
          </a:xfrm>
        </p:spPr>
        <p:txBody>
          <a:bodyPr/>
          <a:lstStyle/>
          <a:p>
            <a:pPr>
              <a:lnSpc>
                <a:spcPct val="90000"/>
              </a:lnSpc>
            </a:pPr>
            <a:r>
              <a:rPr lang="en-US">
                <a:solidFill>
                  <a:srgbClr val="663300"/>
                </a:solidFill>
              </a:rPr>
              <a:t>Territoriality –</a:t>
            </a:r>
          </a:p>
          <a:p>
            <a:pPr>
              <a:lnSpc>
                <a:spcPct val="90000"/>
              </a:lnSpc>
              <a:buFontTx/>
              <a:buNone/>
            </a:pPr>
            <a:r>
              <a:rPr lang="en-US" sz="2400"/>
              <a:t>	“the attempt by an individual or group to affect, influence, or control people, phenomena, and relationships, by delimiting and asserting control over a geographic area.” – Robert Sack</a:t>
            </a:r>
          </a:p>
          <a:p>
            <a:pPr>
              <a:lnSpc>
                <a:spcPct val="90000"/>
              </a:lnSpc>
              <a:buFontTx/>
              <a:buNone/>
            </a:pPr>
            <a:endParaRPr lang="en-US" sz="2400"/>
          </a:p>
          <a:p>
            <a:pPr>
              <a:lnSpc>
                <a:spcPct val="90000"/>
              </a:lnSpc>
            </a:pPr>
            <a:r>
              <a:rPr lang="en-US">
                <a:solidFill>
                  <a:srgbClr val="663300"/>
                </a:solidFill>
              </a:rPr>
              <a:t>Sovereignty –</a:t>
            </a:r>
          </a:p>
          <a:p>
            <a:pPr>
              <a:lnSpc>
                <a:spcPct val="90000"/>
              </a:lnSpc>
              <a:buFontTx/>
              <a:buNone/>
            </a:pPr>
            <a:r>
              <a:rPr lang="en-US" sz="2400"/>
              <a:t>	having the last say over a territory – legally.</a:t>
            </a:r>
          </a:p>
          <a:p>
            <a:pPr>
              <a:lnSpc>
                <a:spcPct val="90000"/>
              </a:lnSpc>
              <a:buFontTx/>
              <a:buNone/>
            </a:pPr>
            <a:endParaRPr lang="en-US" sz="2400"/>
          </a:p>
          <a:p>
            <a:pPr>
              <a:lnSpc>
                <a:spcPct val="90000"/>
              </a:lnSpc>
            </a:pPr>
            <a:r>
              <a:rPr lang="en-US">
                <a:solidFill>
                  <a:srgbClr val="663300"/>
                </a:solidFill>
              </a:rPr>
              <a:t>Territorial Integrity –</a:t>
            </a:r>
          </a:p>
          <a:p>
            <a:pPr>
              <a:lnSpc>
                <a:spcPct val="90000"/>
              </a:lnSpc>
              <a:buFontTx/>
              <a:buNone/>
            </a:pPr>
            <a:r>
              <a:rPr lang="en-US" sz="2400"/>
              <a:t>	a government has the right to keep the borders and territory of a state in tact and free from attack.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inking_geographically_sm"/>
          <p:cNvPicPr>
            <a:picLocks noChangeAspect="1" noChangeArrowheads="1"/>
          </p:cNvPicPr>
          <p:nvPr/>
        </p:nvPicPr>
        <p:blipFill>
          <a:blip r:embed="rId2" cstate="print"/>
          <a:srcRect/>
          <a:stretch>
            <a:fillRect/>
          </a:stretch>
        </p:blipFill>
        <p:spPr bwMode="auto">
          <a:xfrm>
            <a:off x="2438400" y="1371600"/>
            <a:ext cx="4140200" cy="622300"/>
          </a:xfrm>
          <a:prstGeom prst="rect">
            <a:avLst/>
          </a:prstGeom>
          <a:noFill/>
        </p:spPr>
      </p:pic>
      <p:sp>
        <p:nvSpPr>
          <p:cNvPr id="13315" name="Rectangle 3"/>
          <p:cNvSpPr>
            <a:spLocks noGrp="1" noChangeArrowheads="1"/>
          </p:cNvSpPr>
          <p:nvPr>
            <p:ph type="title"/>
          </p:nvPr>
        </p:nvSpPr>
        <p:spPr>
          <a:xfrm>
            <a:off x="914400" y="1905000"/>
            <a:ext cx="7620000" cy="4572000"/>
          </a:xfrm>
        </p:spPr>
        <p:txBody>
          <a:bodyPr/>
          <a:lstStyle/>
          <a:p>
            <a:pPr algn="l"/>
            <a:r>
              <a:rPr lang="en-US" sz="3200"/>
              <a:t>Read a major newspaper (in print or online) and look for a recent statement by a world political leader regarding international politics. Using the concept of critical geopolitics, determine what view of the world the world leader has – how he/she defines the world spatially.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685800" y="2130425"/>
            <a:ext cx="7772400" cy="2289175"/>
          </a:xfrm>
        </p:spPr>
        <p:txBody>
          <a:bodyPr/>
          <a:lstStyle/>
          <a:p>
            <a:r>
              <a:rPr lang="en-US"/>
              <a:t>What are Supranational Organizations, and What is the Future of the State?</a:t>
            </a:r>
          </a:p>
        </p:txBody>
      </p:sp>
      <p:sp>
        <p:nvSpPr>
          <p:cNvPr id="59395" name="Text Box 3"/>
          <p:cNvSpPr txBox="1">
            <a:spLocks noChangeArrowheads="1"/>
          </p:cNvSpPr>
          <p:nvPr/>
        </p:nvSpPr>
        <p:spPr bwMode="auto">
          <a:xfrm>
            <a:off x="3505200" y="1143000"/>
            <a:ext cx="2268538" cy="519113"/>
          </a:xfrm>
          <a:prstGeom prst="rect">
            <a:avLst/>
          </a:prstGeom>
          <a:noFill/>
          <a:ln w="9525">
            <a:noFill/>
            <a:miter lim="800000"/>
            <a:headEnd/>
            <a:tailEnd/>
          </a:ln>
          <a:effectLst/>
        </p:spPr>
        <p:txBody>
          <a:bodyPr wrap="none">
            <a:spAutoFit/>
          </a:bodyPr>
          <a:lstStyle/>
          <a:p>
            <a:r>
              <a:rPr lang="en-US" sz="2800">
                <a:solidFill>
                  <a:srgbClr val="CC3300"/>
                </a:solidFill>
                <a:latin typeface="Franklin Gothic Medium" pitchFamily="34" charset="0"/>
              </a:rPr>
              <a:t>Key Question: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Supranational Organizations</a:t>
            </a:r>
          </a:p>
        </p:txBody>
      </p:sp>
      <p:sp>
        <p:nvSpPr>
          <p:cNvPr id="91139" name="Rectangle 3"/>
          <p:cNvSpPr>
            <a:spLocks noGrp="1" noChangeArrowheads="1"/>
          </p:cNvSpPr>
          <p:nvPr>
            <p:ph type="body" idx="1"/>
          </p:nvPr>
        </p:nvSpPr>
        <p:spPr/>
        <p:txBody>
          <a:bodyPr/>
          <a:lstStyle/>
          <a:p>
            <a:pPr>
              <a:buFontTx/>
              <a:buNone/>
            </a:pPr>
            <a:r>
              <a:rPr lang="en-US"/>
              <a:t>A separate entity composed of three or more states that forge an association and form an administrative structure for mutual benefit in pursuit of shared goals.</a:t>
            </a:r>
          </a:p>
          <a:p>
            <a:pPr>
              <a:buFontTx/>
              <a:buNone/>
            </a:pPr>
            <a:endParaRPr lang="en-US"/>
          </a:p>
          <a:p>
            <a:pPr>
              <a:buFontTx/>
              <a:buNone/>
            </a:pPr>
            <a:r>
              <a:rPr lang="en-US"/>
              <a:t>	* How many supranational organizations</a:t>
            </a:r>
          </a:p>
          <a:p>
            <a:pPr>
              <a:buFontTx/>
              <a:buNone/>
            </a:pPr>
            <a:r>
              <a:rPr lang="en-US"/>
              <a:t>		exist in the world today?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Text Box 5"/>
          <p:cNvSpPr txBox="1">
            <a:spLocks noChangeArrowheads="1"/>
          </p:cNvSpPr>
          <p:nvPr/>
        </p:nvSpPr>
        <p:spPr bwMode="auto">
          <a:xfrm>
            <a:off x="1066800" y="533400"/>
            <a:ext cx="7239000" cy="641350"/>
          </a:xfrm>
          <a:prstGeom prst="rect">
            <a:avLst/>
          </a:prstGeom>
          <a:noFill/>
          <a:ln w="9525">
            <a:noFill/>
            <a:miter lim="800000"/>
            <a:headEnd/>
            <a:tailEnd/>
          </a:ln>
          <a:effectLst/>
        </p:spPr>
        <p:txBody>
          <a:bodyPr>
            <a:spAutoFit/>
          </a:bodyPr>
          <a:lstStyle/>
          <a:p>
            <a:pPr>
              <a:spcBef>
                <a:spcPct val="50000"/>
              </a:spcBef>
            </a:pPr>
            <a:r>
              <a:rPr lang="en-US" sz="3600">
                <a:solidFill>
                  <a:srgbClr val="663300"/>
                </a:solidFill>
                <a:latin typeface="Franklin Gothic Medium" pitchFamily="34" charset="0"/>
              </a:rPr>
              <a:t>Global Scale – The United Nations</a:t>
            </a:r>
          </a:p>
        </p:txBody>
      </p:sp>
      <p:pic>
        <p:nvPicPr>
          <p:cNvPr id="39943" name="Picture 7" descr="deblij_ch08_fig22"/>
          <p:cNvPicPr>
            <a:picLocks noChangeAspect="1" noChangeArrowheads="1"/>
          </p:cNvPicPr>
          <p:nvPr/>
        </p:nvPicPr>
        <p:blipFill>
          <a:blip r:embed="rId2" cstate="print"/>
          <a:srcRect/>
          <a:stretch>
            <a:fillRect/>
          </a:stretch>
        </p:blipFill>
        <p:spPr bwMode="auto">
          <a:xfrm>
            <a:off x="0" y="2170113"/>
            <a:ext cx="9144000" cy="3468687"/>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6"/>
          <p:cNvSpPr>
            <a:spLocks noGrp="1" noChangeArrowheads="1"/>
          </p:cNvSpPr>
          <p:nvPr>
            <p:ph type="title"/>
          </p:nvPr>
        </p:nvSpPr>
        <p:spPr>
          <a:xfrm>
            <a:off x="457200" y="0"/>
            <a:ext cx="8229600" cy="1143000"/>
          </a:xfrm>
        </p:spPr>
        <p:txBody>
          <a:bodyPr/>
          <a:lstStyle/>
          <a:p>
            <a:r>
              <a:rPr lang="en-US" sz="3600"/>
              <a:t>Regional Scale – The European Union</a:t>
            </a:r>
          </a:p>
        </p:txBody>
      </p:sp>
      <p:pic>
        <p:nvPicPr>
          <p:cNvPr id="38920" name="Picture 8" descr="deblij_ch08_fig23"/>
          <p:cNvPicPr>
            <a:picLocks noChangeAspect="1" noChangeArrowheads="1"/>
          </p:cNvPicPr>
          <p:nvPr/>
        </p:nvPicPr>
        <p:blipFill>
          <a:blip r:embed="rId2" cstate="print"/>
          <a:srcRect/>
          <a:stretch>
            <a:fillRect/>
          </a:stretch>
        </p:blipFill>
        <p:spPr bwMode="auto">
          <a:xfrm>
            <a:off x="1981200" y="1066800"/>
            <a:ext cx="5715000" cy="57150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a:xfrm>
            <a:off x="0" y="274638"/>
            <a:ext cx="9144000" cy="1143000"/>
          </a:xfrm>
        </p:spPr>
        <p:txBody>
          <a:bodyPr/>
          <a:lstStyle/>
          <a:p>
            <a:r>
              <a:rPr lang="en-US" sz="3600"/>
              <a:t>How does Supranationalism affect the State?</a:t>
            </a:r>
          </a:p>
        </p:txBody>
      </p:sp>
      <p:pic>
        <p:nvPicPr>
          <p:cNvPr id="60422" name="Picture 6" descr="deblij_ch08_fig24"/>
          <p:cNvPicPr>
            <a:picLocks noChangeAspect="1" noChangeArrowheads="1"/>
          </p:cNvPicPr>
          <p:nvPr/>
        </p:nvPicPr>
        <p:blipFill>
          <a:blip r:embed="rId2" cstate="print"/>
          <a:srcRect/>
          <a:stretch>
            <a:fillRect/>
          </a:stretch>
        </p:blipFill>
        <p:spPr bwMode="auto">
          <a:xfrm>
            <a:off x="0" y="1447800"/>
            <a:ext cx="4648200" cy="3492500"/>
          </a:xfrm>
          <a:prstGeom prst="rect">
            <a:avLst/>
          </a:prstGeom>
          <a:noFill/>
        </p:spPr>
      </p:pic>
      <p:sp>
        <p:nvSpPr>
          <p:cNvPr id="60423" name="Text Box 7"/>
          <p:cNvSpPr txBox="1">
            <a:spLocks noChangeArrowheads="1"/>
          </p:cNvSpPr>
          <p:nvPr/>
        </p:nvSpPr>
        <p:spPr bwMode="auto">
          <a:xfrm>
            <a:off x="5486400" y="3276600"/>
            <a:ext cx="2514600" cy="457200"/>
          </a:xfrm>
          <a:prstGeom prst="rect">
            <a:avLst/>
          </a:prstGeom>
          <a:noFill/>
          <a:ln w="9525">
            <a:noFill/>
            <a:miter lim="800000"/>
            <a:headEnd/>
            <a:tailEnd/>
          </a:ln>
          <a:effectLst/>
        </p:spPr>
        <p:txBody>
          <a:bodyPr>
            <a:spAutoFit/>
          </a:bodyPr>
          <a:lstStyle/>
          <a:p>
            <a:pPr>
              <a:spcBef>
                <a:spcPct val="50000"/>
              </a:spcBef>
            </a:pPr>
            <a:r>
              <a:rPr lang="en-US" sz="2400">
                <a:solidFill>
                  <a:srgbClr val="663300"/>
                </a:solidFill>
                <a:latin typeface="Franklin Gothic Medium" pitchFamily="34" charset="0"/>
              </a:rPr>
              <a:t>identities</a:t>
            </a:r>
          </a:p>
        </p:txBody>
      </p:sp>
      <p:pic>
        <p:nvPicPr>
          <p:cNvPr id="60424" name="Picture 8" descr="deblij_ch08_fig25"/>
          <p:cNvPicPr>
            <a:picLocks noChangeAspect="1" noChangeArrowheads="1"/>
          </p:cNvPicPr>
          <p:nvPr/>
        </p:nvPicPr>
        <p:blipFill>
          <a:blip r:embed="rId3" cstate="print"/>
          <a:srcRect/>
          <a:stretch>
            <a:fillRect/>
          </a:stretch>
        </p:blipFill>
        <p:spPr bwMode="auto">
          <a:xfrm>
            <a:off x="4648200" y="3800475"/>
            <a:ext cx="4495800" cy="3057525"/>
          </a:xfrm>
          <a:prstGeom prst="rect">
            <a:avLst/>
          </a:prstGeom>
          <a:noFill/>
        </p:spPr>
      </p:pic>
      <p:sp>
        <p:nvSpPr>
          <p:cNvPr id="60425" name="Text Box 9"/>
          <p:cNvSpPr txBox="1">
            <a:spLocks noChangeArrowheads="1"/>
          </p:cNvSpPr>
          <p:nvPr/>
        </p:nvSpPr>
        <p:spPr bwMode="auto">
          <a:xfrm>
            <a:off x="914400" y="5029200"/>
            <a:ext cx="2514600" cy="457200"/>
          </a:xfrm>
          <a:prstGeom prst="rect">
            <a:avLst/>
          </a:prstGeom>
          <a:noFill/>
          <a:ln w="9525">
            <a:noFill/>
            <a:miter lim="800000"/>
            <a:headEnd/>
            <a:tailEnd/>
          </a:ln>
          <a:effectLst/>
        </p:spPr>
        <p:txBody>
          <a:bodyPr>
            <a:spAutoFit/>
          </a:bodyPr>
          <a:lstStyle/>
          <a:p>
            <a:pPr>
              <a:spcBef>
                <a:spcPct val="50000"/>
              </a:spcBef>
            </a:pPr>
            <a:r>
              <a:rPr lang="en-US" sz="2400">
                <a:solidFill>
                  <a:srgbClr val="663300"/>
                </a:solidFill>
                <a:latin typeface="Franklin Gothic Medium" pitchFamily="34" charset="0"/>
              </a:rPr>
              <a:t>economics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thinking_geographically_sm"/>
          <p:cNvPicPr>
            <a:picLocks noChangeAspect="1" noChangeArrowheads="1"/>
          </p:cNvPicPr>
          <p:nvPr/>
        </p:nvPicPr>
        <p:blipFill>
          <a:blip r:embed="rId2" cstate="print"/>
          <a:srcRect/>
          <a:stretch>
            <a:fillRect/>
          </a:stretch>
        </p:blipFill>
        <p:spPr bwMode="auto">
          <a:xfrm>
            <a:off x="2438400" y="1371600"/>
            <a:ext cx="4140200" cy="622300"/>
          </a:xfrm>
          <a:prstGeom prst="rect">
            <a:avLst/>
          </a:prstGeom>
          <a:noFill/>
        </p:spPr>
      </p:pic>
      <p:sp>
        <p:nvSpPr>
          <p:cNvPr id="58371" name="Rectangle 3"/>
          <p:cNvSpPr>
            <a:spLocks noGrp="1" noChangeArrowheads="1"/>
          </p:cNvSpPr>
          <p:nvPr>
            <p:ph type="title"/>
          </p:nvPr>
        </p:nvSpPr>
        <p:spPr>
          <a:xfrm>
            <a:off x="914400" y="1905000"/>
            <a:ext cx="7620000" cy="4572000"/>
          </a:xfrm>
        </p:spPr>
        <p:txBody>
          <a:bodyPr/>
          <a:lstStyle/>
          <a:p>
            <a:pPr algn="l"/>
            <a:r>
              <a:rPr lang="en-US" sz="2800"/>
              <a:t>In 2004, the European Union welcomed 10 additional states, and in 2007, the European Union plans to welcome 2 more states. Examine the European Union website. Read about the European Union’s expansion and what is going on in the European Union right now. Consider how complicated it is for the European Union to bring together these many divergent members into one supranational organization.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The Modern State Idea</a:t>
            </a:r>
          </a:p>
        </p:txBody>
      </p:sp>
      <p:sp>
        <p:nvSpPr>
          <p:cNvPr id="66563" name="Rectangle 3"/>
          <p:cNvSpPr>
            <a:spLocks noGrp="1" noChangeArrowheads="1"/>
          </p:cNvSpPr>
          <p:nvPr>
            <p:ph type="body" idx="1"/>
          </p:nvPr>
        </p:nvSpPr>
        <p:spPr/>
        <p:txBody>
          <a:bodyPr/>
          <a:lstStyle/>
          <a:p>
            <a:r>
              <a:rPr lang="en-US"/>
              <a:t>The idea of a state that is tied to a particular territory with defined boundaries came out of Europe and diffused through:</a:t>
            </a:r>
          </a:p>
          <a:p>
            <a:pPr lvl="1"/>
            <a:r>
              <a:rPr lang="en-US">
                <a:solidFill>
                  <a:srgbClr val="CC9900"/>
                </a:solidFill>
              </a:rPr>
              <a:t>mercantilism</a:t>
            </a:r>
          </a:p>
          <a:p>
            <a:pPr lvl="1"/>
            <a:r>
              <a:rPr lang="en-US">
                <a:solidFill>
                  <a:srgbClr val="CC9900"/>
                </a:solidFill>
              </a:rPr>
              <a:t>colonialism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Rectangle 9"/>
          <p:cNvSpPr>
            <a:spLocks noGrp="1" noChangeArrowheads="1"/>
          </p:cNvSpPr>
          <p:nvPr>
            <p:ph type="title"/>
          </p:nvPr>
        </p:nvSpPr>
        <p:spPr/>
        <p:txBody>
          <a:bodyPr/>
          <a:lstStyle/>
          <a:p>
            <a:r>
              <a:rPr lang="en-US"/>
              <a:t>Nations</a:t>
            </a:r>
          </a:p>
        </p:txBody>
      </p:sp>
      <p:sp>
        <p:nvSpPr>
          <p:cNvPr id="44042" name="Rectangle 10"/>
          <p:cNvSpPr>
            <a:spLocks noGrp="1" noChangeArrowheads="1"/>
          </p:cNvSpPr>
          <p:nvPr>
            <p:ph type="body" idx="1"/>
          </p:nvPr>
        </p:nvSpPr>
        <p:spPr>
          <a:xfrm>
            <a:off x="457200" y="1600200"/>
            <a:ext cx="8229600" cy="4419600"/>
          </a:xfrm>
        </p:spPr>
        <p:txBody>
          <a:bodyPr/>
          <a:lstStyle/>
          <a:p>
            <a:r>
              <a:rPr lang="en-US" sz="2800"/>
              <a:t>Nation – a culturally defined group of people with a shared past and a common future who relate to a territory and have political goals. </a:t>
            </a:r>
          </a:p>
          <a:p>
            <a:pPr>
              <a:buFontTx/>
              <a:buNone/>
            </a:pPr>
            <a:endParaRPr lang="en-US" sz="2800"/>
          </a:p>
          <a:p>
            <a:pPr lvl="1">
              <a:buFontTx/>
              <a:buChar char="•"/>
            </a:pPr>
            <a:r>
              <a:rPr lang="en-US" sz="2400">
                <a:solidFill>
                  <a:srgbClr val="663300"/>
                </a:solidFill>
              </a:rPr>
              <a:t>People construct nations to make sense of themselves. </a:t>
            </a:r>
          </a:p>
          <a:p>
            <a:pPr lvl="1">
              <a:buFontTx/>
              <a:buChar char="•"/>
            </a:pPr>
            <a:r>
              <a:rPr lang="en-US" sz="2400">
                <a:solidFill>
                  <a:srgbClr val="663300"/>
                </a:solidFill>
              </a:rPr>
              <a:t>Nations are “imagined communities” </a:t>
            </a:r>
          </a:p>
          <a:p>
            <a:pPr lvl="2">
              <a:buFontTx/>
              <a:buNone/>
            </a:pPr>
            <a:r>
              <a:rPr lang="en-US" sz="2000">
                <a:solidFill>
                  <a:srgbClr val="663300"/>
                </a:solidFill>
              </a:rPr>
              <a:t>				-Benedict Anderson </a:t>
            </a:r>
          </a:p>
          <a:p>
            <a:pPr lvl="2">
              <a:buFontTx/>
              <a:buNone/>
            </a:pPr>
            <a:endParaRPr lang="en-US" sz="2000">
              <a:solidFill>
                <a:srgbClr val="663300"/>
              </a:solidFill>
            </a:endParaRPr>
          </a:p>
          <a:p>
            <a:pPr lvl="2"/>
            <a:r>
              <a:rPr lang="en-US" sz="2000">
                <a:solidFill>
                  <a:srgbClr val="663300"/>
                </a:solidFill>
              </a:rPr>
              <a:t>imagined = you will never meet all the people in your nation</a:t>
            </a:r>
          </a:p>
          <a:p>
            <a:pPr lvl="2"/>
            <a:r>
              <a:rPr lang="en-US" sz="2000">
                <a:solidFill>
                  <a:srgbClr val="663300"/>
                </a:solidFill>
              </a:rPr>
              <a:t>community = you see yourself as part of it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 Box 6"/>
          <p:cNvSpPr txBox="1">
            <a:spLocks noChangeArrowheads="1"/>
          </p:cNvSpPr>
          <p:nvPr/>
        </p:nvSpPr>
        <p:spPr bwMode="auto">
          <a:xfrm>
            <a:off x="6705600" y="381000"/>
            <a:ext cx="2438400" cy="2647950"/>
          </a:xfrm>
          <a:prstGeom prst="rect">
            <a:avLst/>
          </a:prstGeom>
          <a:noFill/>
          <a:ln w="9525">
            <a:noFill/>
            <a:miter lim="800000"/>
            <a:headEnd/>
            <a:tailEnd/>
          </a:ln>
          <a:effectLst/>
        </p:spPr>
        <p:txBody>
          <a:bodyPr>
            <a:spAutoFit/>
          </a:bodyPr>
          <a:lstStyle/>
          <a:p>
            <a:pPr>
              <a:spcBef>
                <a:spcPct val="50000"/>
              </a:spcBef>
            </a:pPr>
            <a:r>
              <a:rPr lang="en-US" sz="2400">
                <a:solidFill>
                  <a:srgbClr val="663300"/>
                </a:solidFill>
                <a:latin typeface="Franklin Gothic Medium" pitchFamily="34" charset="0"/>
              </a:rPr>
              <a:t>The nations we perceive as “natural” and “always existing” are relatively recent phenomena.</a:t>
            </a:r>
          </a:p>
        </p:txBody>
      </p:sp>
      <p:sp>
        <p:nvSpPr>
          <p:cNvPr id="21512" name="Text Box 8"/>
          <p:cNvSpPr txBox="1">
            <a:spLocks noChangeArrowheads="1"/>
          </p:cNvSpPr>
          <p:nvPr/>
        </p:nvSpPr>
        <p:spPr bwMode="auto">
          <a:xfrm>
            <a:off x="838200" y="6461125"/>
            <a:ext cx="8001000" cy="396875"/>
          </a:xfrm>
          <a:prstGeom prst="rect">
            <a:avLst/>
          </a:prstGeom>
          <a:noFill/>
          <a:ln w="9525">
            <a:noFill/>
            <a:miter lim="800000"/>
            <a:headEnd/>
            <a:tailEnd/>
          </a:ln>
          <a:effectLst/>
        </p:spPr>
        <p:txBody>
          <a:bodyPr>
            <a:spAutoFit/>
          </a:bodyPr>
          <a:lstStyle/>
          <a:p>
            <a:pPr>
              <a:spcBef>
                <a:spcPct val="50000"/>
              </a:spcBef>
            </a:pPr>
            <a:r>
              <a:rPr lang="en-US" sz="2000">
                <a:solidFill>
                  <a:srgbClr val="663300"/>
                </a:solidFill>
                <a:latin typeface="Franklin Gothic Medium" pitchFamily="34" charset="0"/>
              </a:rPr>
              <a:t>In 1648, Europe was divided into dozens of small territories. </a:t>
            </a:r>
          </a:p>
        </p:txBody>
      </p:sp>
      <p:pic>
        <p:nvPicPr>
          <p:cNvPr id="21513" name="Picture 9" descr="deblij_ch08_fig04"/>
          <p:cNvPicPr>
            <a:picLocks noChangeAspect="1" noChangeArrowheads="1"/>
          </p:cNvPicPr>
          <p:nvPr/>
        </p:nvPicPr>
        <p:blipFill>
          <a:blip r:embed="rId2" cstate="print"/>
          <a:srcRect/>
          <a:stretch>
            <a:fillRect/>
          </a:stretch>
        </p:blipFill>
        <p:spPr bwMode="auto">
          <a:xfrm>
            <a:off x="0" y="2286000"/>
            <a:ext cx="6629400" cy="40195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Nation-State</a:t>
            </a:r>
          </a:p>
        </p:txBody>
      </p:sp>
      <p:sp>
        <p:nvSpPr>
          <p:cNvPr id="68611" name="Rectangle 3"/>
          <p:cNvSpPr>
            <a:spLocks noGrp="1" noChangeArrowheads="1"/>
          </p:cNvSpPr>
          <p:nvPr>
            <p:ph type="body" idx="1"/>
          </p:nvPr>
        </p:nvSpPr>
        <p:spPr>
          <a:xfrm>
            <a:off x="457200" y="1600200"/>
            <a:ext cx="8229600" cy="4953000"/>
          </a:xfrm>
        </p:spPr>
        <p:txBody>
          <a:bodyPr/>
          <a:lstStyle/>
          <a:p>
            <a:r>
              <a:rPr lang="en-US"/>
              <a:t>Nation-State – </a:t>
            </a:r>
          </a:p>
          <a:p>
            <a:pPr>
              <a:buFontTx/>
              <a:buNone/>
            </a:pPr>
            <a:r>
              <a:rPr lang="en-US" sz="2400"/>
              <a:t>	a politically organized area in which nation and state occupy the same space. </a:t>
            </a:r>
          </a:p>
          <a:p>
            <a:pPr>
              <a:buFontTx/>
              <a:buNone/>
            </a:pPr>
            <a:endParaRPr lang="en-US" sz="2400"/>
          </a:p>
          <a:p>
            <a:pPr>
              <a:buFontTx/>
              <a:buNone/>
            </a:pPr>
            <a:r>
              <a:rPr lang="en-US" sz="2400"/>
              <a:t>		Where did the ideal of the nation-state originate?</a:t>
            </a:r>
          </a:p>
          <a:p>
            <a:pPr>
              <a:buFontTx/>
              <a:buNone/>
            </a:pPr>
            <a:endParaRPr lang="en-US" sz="2400"/>
          </a:p>
          <a:p>
            <a:pPr>
              <a:buFontTx/>
              <a:buNone/>
            </a:pPr>
            <a:r>
              <a:rPr lang="en-US" sz="2400"/>
              <a:t>		How did the ideal of the nation-state diffuse?</a:t>
            </a:r>
          </a:p>
          <a:p>
            <a:pPr>
              <a:buFontTx/>
              <a:buNone/>
            </a:pPr>
            <a:endParaRPr lang="en-US" sz="2400"/>
          </a:p>
          <a:p>
            <a:pPr>
              <a:buFontTx/>
              <a:buNone/>
            </a:pPr>
            <a:r>
              <a:rPr lang="en-US" sz="2400"/>
              <a:t>		Are there any nation-states in the world today?</a:t>
            </a:r>
          </a:p>
          <a:p>
            <a:pPr>
              <a:buFontTx/>
              <a:buNone/>
            </a:pPr>
            <a:endParaRPr lang="en-US" sz="2400"/>
          </a:p>
          <a:p>
            <a:pPr>
              <a:buFontTx/>
              <a:buNone/>
            </a:pPr>
            <a:r>
              <a:rPr lang="en-US" sz="2400"/>
              <a:t>		</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1110</TotalTime>
  <Words>1524</Words>
  <Application>Microsoft Office PowerPoint</Application>
  <PresentationFormat>On-screen Show (4:3)</PresentationFormat>
  <Paragraphs>205</Paragraphs>
  <Slides>56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Franklin Gothic Medium</vt:lpstr>
      <vt:lpstr>Default Design</vt:lpstr>
      <vt:lpstr>Political</vt:lpstr>
      <vt:lpstr>How is Space Politically Organized into States and Nations?</vt:lpstr>
      <vt:lpstr>Political Geography </vt:lpstr>
      <vt:lpstr>State</vt:lpstr>
      <vt:lpstr>Slide 5</vt:lpstr>
      <vt:lpstr>The Modern State Idea</vt:lpstr>
      <vt:lpstr>Nations</vt:lpstr>
      <vt:lpstr>Slide 8</vt:lpstr>
      <vt:lpstr>Nation-State</vt:lpstr>
      <vt:lpstr>Slide 10</vt:lpstr>
      <vt:lpstr>Slide 11</vt:lpstr>
      <vt:lpstr>Stateless Nation – a nation without a state</vt:lpstr>
      <vt:lpstr>Nation and Territory</vt:lpstr>
      <vt:lpstr>European Colonialism and the  Diffusion of the Nation-State Model</vt:lpstr>
      <vt:lpstr>Slide 15</vt:lpstr>
      <vt:lpstr>Slide 16</vt:lpstr>
      <vt:lpstr>Slide 17</vt:lpstr>
      <vt:lpstr>Slide 18</vt:lpstr>
      <vt:lpstr>Construction of the World Economy</vt:lpstr>
      <vt:lpstr>Three Tier Structure</vt:lpstr>
      <vt:lpstr>Slide 21</vt:lpstr>
      <vt:lpstr>Imagine you are the leader of a newly independent state in Africa or Asia. Determine what your government can do to build a nation that corresponds with the borders of your state. Consider the roles of education, government, military, and culture in your exercise in nation-building.</vt:lpstr>
      <vt:lpstr>How do States Spatially Organize their Governments?</vt:lpstr>
      <vt:lpstr>Forms of Government</vt:lpstr>
      <vt:lpstr>Slide 25</vt:lpstr>
      <vt:lpstr>Slide 26</vt:lpstr>
      <vt:lpstr>Slide 27</vt:lpstr>
      <vt:lpstr>Ethnocultural Devolutionary Movements</vt:lpstr>
      <vt:lpstr>Slide 29</vt:lpstr>
      <vt:lpstr>Ethnocultural Devolutionary Movements</vt:lpstr>
      <vt:lpstr>Economic Devolutionary Movements</vt:lpstr>
      <vt:lpstr>Spatial Devolutionary Movements</vt:lpstr>
      <vt:lpstr>Electoral Geography</vt:lpstr>
      <vt:lpstr>Slide 34</vt:lpstr>
      <vt:lpstr>Choose an example of a devolutionary movement and determine whether autonomy (self-governance) for that region would benefit the autonomous region, the country in which it is located, or both.</vt:lpstr>
      <vt:lpstr>How are Boundaries  Established, and Why do  Boundary Disputes Occur?</vt:lpstr>
      <vt:lpstr>Slide 37</vt:lpstr>
      <vt:lpstr>Slide 38</vt:lpstr>
      <vt:lpstr>Establishing Boundaries</vt:lpstr>
      <vt:lpstr>Types of Boundaries</vt:lpstr>
      <vt:lpstr>People used to think physical-political boundaries were more stable than geometric boundaries. Through many studies of many places, political geographers have confirmed this idea is false. Construct your own argument explaining why physical-political boundaries can create just as much instability as geometric boundaries.</vt:lpstr>
      <vt:lpstr>How do Geopolitics and Critical Geopolitics Help us Understand the World?</vt:lpstr>
      <vt:lpstr>Geopolitics</vt:lpstr>
      <vt:lpstr>Classical Geopolitics</vt:lpstr>
      <vt:lpstr>Mackinder’s Heartland Theory:  “Who rules East Europe commands the Heartland Who rules the Heartland commands the World Island  Who rules the World Island commands the world”</vt:lpstr>
      <vt:lpstr>Critical Geopolitics</vt:lpstr>
      <vt:lpstr>Us versus Them</vt:lpstr>
      <vt:lpstr>Us versus Them</vt:lpstr>
      <vt:lpstr>Geopolitical World Order</vt:lpstr>
      <vt:lpstr>Read a major newspaper (in print or online) and look for a recent statement by a world political leader regarding international politics. Using the concept of critical geopolitics, determine what view of the world the world leader has – how he/she defines the world spatially.</vt:lpstr>
      <vt:lpstr>What are Supranational Organizations, and What is the Future of the State?</vt:lpstr>
      <vt:lpstr>Supranational Organizations</vt:lpstr>
      <vt:lpstr>Slide 53</vt:lpstr>
      <vt:lpstr>Regional Scale – The European Union</vt:lpstr>
      <vt:lpstr>How does Supranationalism affect the State?</vt:lpstr>
      <vt:lpstr>In 2004, the European Union welcomed 10 additional states, and in 2007, the European Union plans to welcome 2 more states. Examine the European Union website. Read about the European Union’s expansion and what is going on in the European Union right now. Consider how complicated it is for the European Union to bring together these many divergent members into one supranational organization.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Fouberg</dc:creator>
  <cp:lastModifiedBy>dbevan</cp:lastModifiedBy>
  <cp:revision>86</cp:revision>
  <dcterms:created xsi:type="dcterms:W3CDTF">2006-03-27T21:33:21Z</dcterms:created>
  <dcterms:modified xsi:type="dcterms:W3CDTF">2013-02-07T05:22:16Z</dcterms:modified>
</cp:coreProperties>
</file>